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2" r:id="rId2"/>
    <p:sldId id="309" r:id="rId3"/>
    <p:sldId id="288" r:id="rId4"/>
    <p:sldId id="289" r:id="rId5"/>
    <p:sldId id="290" r:id="rId6"/>
    <p:sldId id="291" r:id="rId7"/>
    <p:sldId id="318" r:id="rId8"/>
    <p:sldId id="292" r:id="rId9"/>
    <p:sldId id="294" r:id="rId10"/>
    <p:sldId id="308" r:id="rId11"/>
    <p:sldId id="296" r:id="rId12"/>
    <p:sldId id="314" r:id="rId13"/>
    <p:sldId id="299" r:id="rId14"/>
    <p:sldId id="298" r:id="rId15"/>
    <p:sldId id="315" r:id="rId16"/>
    <p:sldId id="316" r:id="rId17"/>
    <p:sldId id="303" r:id="rId18"/>
    <p:sldId id="305" r:id="rId19"/>
    <p:sldId id="310" r:id="rId20"/>
    <p:sldId id="311" r:id="rId21"/>
    <p:sldId id="306" r:id="rId22"/>
    <p:sldId id="307" r:id="rId23"/>
    <p:sldId id="320" r:id="rId24"/>
    <p:sldId id="317" r:id="rId25"/>
    <p:sldId id="319" r:id="rId26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CC"/>
    <a:srgbClr val="FF9999"/>
    <a:srgbClr val="FFCCCC"/>
    <a:srgbClr val="DDDDDD"/>
    <a:srgbClr val="FFFFFF"/>
    <a:srgbClr val="00FF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 autoAdjust="0"/>
    <p:restoredTop sz="90929"/>
  </p:normalViewPr>
  <p:slideViewPr>
    <p:cSldViewPr snapToGrid="0">
      <p:cViewPr varScale="1">
        <p:scale>
          <a:sx n="53" d="100"/>
          <a:sy n="53" d="100"/>
        </p:scale>
        <p:origin x="26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23.wmf"/><Relationship Id="rId5" Type="http://schemas.openxmlformats.org/officeDocument/2006/relationships/image" Target="../media/image18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3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1"/>
            <a:ext cx="3043343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6"/>
            <a:ext cx="3043343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646"/>
            <a:ext cx="3043343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A2791C-95FC-4CF1-B2EE-86B4FBBC1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13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4EE31A5-4E40-4DB0-9EC9-C8ACB92759C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1B22381-263F-4242-A8FD-FD9D1FF8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Dashed</a:t>
            </a:r>
            <a:r>
              <a:rPr lang="en-US" baseline="0" dirty="0" smtClean="0"/>
              <a:t> lines are for the battery – like in Fig 28-1.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22381-263F-4242-A8FD-FD9D1FF8CF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3C06A-55F0-4B2B-86FA-36697B6C5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2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D4F8-5F72-4BCC-A808-A48518527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2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E494-B246-4A06-8237-5BBEE72EB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0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4C9B7-E5DB-428A-8D78-556347A77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B8D1A-9A6D-4A9C-951D-94D8B80F4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6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11176-8174-4B9B-9274-C0822F765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2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FED43-CF62-47E2-8A01-EB586454DD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8C449-BE58-4462-A6C4-17D677511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CCA88-4B36-4DAC-AF5D-26ABFB545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BD184-8BC1-45C9-875B-CD07BA46F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67C2B-38A2-4620-9A20-C71265254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8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9D73FA-E70E-4562-8151-2A8A484F1A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2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3.wmf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jpe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39.jpeg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4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.jpeg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68289" y="125413"/>
            <a:ext cx="5840412" cy="13112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Chapter </a:t>
            </a:r>
            <a:r>
              <a:rPr lang="en-US" sz="3200" b="1" dirty="0" smtClean="0"/>
              <a:t>28:  </a:t>
            </a:r>
            <a:endParaRPr lang="en-US" sz="3200" b="1" dirty="0"/>
          </a:p>
          <a:p>
            <a:pPr algn="ctr">
              <a:spcBef>
                <a:spcPct val="50000"/>
              </a:spcBef>
            </a:pPr>
            <a:r>
              <a:rPr lang="en-US" sz="3200" b="1" dirty="0" smtClean="0"/>
              <a:t>Direct Current (DC) circuits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4320" y="1718131"/>
            <a:ext cx="8827687" cy="4031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 dirty="0"/>
              <a:t>Reading assignment</a:t>
            </a:r>
            <a:r>
              <a:rPr lang="en-US" sz="1600" dirty="0"/>
              <a:t>: 	Chapter </a:t>
            </a:r>
            <a:r>
              <a:rPr lang="en-US" sz="1600" dirty="0" smtClean="0"/>
              <a:t>28</a:t>
            </a:r>
          </a:p>
          <a:p>
            <a:pPr>
              <a:spcBef>
                <a:spcPct val="50000"/>
              </a:spcBef>
            </a:pPr>
            <a:r>
              <a:rPr lang="en-US" sz="1600" u="sng" dirty="0" smtClean="0"/>
              <a:t>Homework 28.1, </a:t>
            </a:r>
            <a:r>
              <a:rPr lang="en-US" sz="1600" u="sng" dirty="0"/>
              <a:t>due </a:t>
            </a:r>
            <a:r>
              <a:rPr lang="en-US" sz="1600" u="sng" dirty="0" smtClean="0"/>
              <a:t>Friday</a:t>
            </a:r>
            <a:r>
              <a:rPr lang="en-US" sz="1600" u="sng" dirty="0"/>
              <a:t>, </a:t>
            </a:r>
            <a:r>
              <a:rPr lang="en-US" sz="1600" u="sng" dirty="0" smtClean="0"/>
              <a:t>March 22</a:t>
            </a:r>
            <a:r>
              <a:rPr lang="en-US" sz="1600" dirty="0" smtClean="0"/>
              <a:t>: OQ6, OQ8, OQ9, OQ10, 1, 2, 5, 7, 9, 11, 19, 21</a:t>
            </a:r>
          </a:p>
          <a:p>
            <a:pPr>
              <a:spcBef>
                <a:spcPct val="50000"/>
              </a:spcBef>
            </a:pPr>
            <a:r>
              <a:rPr lang="en-US" sz="1600" u="sng" dirty="0" smtClean="0"/>
              <a:t>Homework 28.2, due Monday, March 25</a:t>
            </a:r>
            <a:r>
              <a:rPr lang="en-US" sz="1600" dirty="0" smtClean="0"/>
              <a:t>:  OQ12, OQ14, OQ15, 23, 24, 33</a:t>
            </a:r>
          </a:p>
          <a:p>
            <a:pPr>
              <a:spcBef>
                <a:spcPct val="50000"/>
              </a:spcBef>
            </a:pPr>
            <a:r>
              <a:rPr lang="en-US" sz="1600" u="sng" dirty="0" smtClean="0"/>
              <a:t>Homework 28.3, due Wednesday, March 27:</a:t>
            </a:r>
            <a:r>
              <a:rPr lang="en-US" sz="1600" dirty="0" smtClean="0"/>
              <a:t>  OQ7, 38, 39, 46</a:t>
            </a: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Analysis of electric circuits that contain batteries, resistors and capacitors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Electromotive force (max. voltage output of battery, not a force)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Resistors in series and parallel (also review capacitors in series and parallel)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Kirchhoff’s rules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RC circuits, time constant of RC circuits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Household wiring, breakers</a:t>
            </a:r>
          </a:p>
        </p:txBody>
      </p:sp>
      <p:pic>
        <p:nvPicPr>
          <p:cNvPr id="28678" name="Picture 6" descr="J:\data\guthold\Physics 25\Table 1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3" t="27145" r="22710" b="34941"/>
          <a:stretch>
            <a:fillRect/>
          </a:stretch>
        </p:blipFill>
        <p:spPr bwMode="auto">
          <a:xfrm>
            <a:off x="6933577" y="125413"/>
            <a:ext cx="1472668" cy="14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320" y="5859375"/>
            <a:ext cx="8827687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Midterm 2: Monday, April 1, in-class</a:t>
            </a:r>
          </a:p>
          <a:p>
            <a:r>
              <a:rPr lang="en-US" sz="1800" dirty="0" smtClean="0"/>
              <a:t>Material: Chapters 25 (Homework 25.3) through Chapter 28</a:t>
            </a:r>
          </a:p>
          <a:p>
            <a:r>
              <a:rPr lang="en-US" sz="1800" dirty="0" smtClean="0"/>
              <a:t>Review: Sunday, March 31, 4:00 pm – 6:00 pm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390" name="Text Box 190"/>
          <p:cNvSpPr txBox="1">
            <a:spLocks noChangeArrowheads="1"/>
          </p:cNvSpPr>
          <p:nvPr/>
        </p:nvSpPr>
        <p:spPr bwMode="auto">
          <a:xfrm>
            <a:off x="229212" y="3529840"/>
            <a:ext cx="5609335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600" b="1" dirty="0" smtClean="0"/>
              <a:t>i-clicker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30 V battery with </a:t>
            </a:r>
            <a:r>
              <a:rPr lang="en-US" sz="1600" dirty="0" smtClean="0">
                <a:sym typeface="Symbol" pitchFamily="18" charset="2"/>
              </a:rPr>
              <a:t>internal resistance, r = </a:t>
            </a:r>
            <a:r>
              <a:rPr lang="en-US" sz="1600" dirty="0"/>
              <a:t>10 </a:t>
            </a:r>
            <a:r>
              <a:rPr lang="en-US" sz="1600" dirty="0" smtClean="0">
                <a:sym typeface="Symbol" pitchFamily="18" charset="2"/>
              </a:rPr>
              <a:t>, is </a:t>
            </a:r>
            <a:r>
              <a:rPr lang="en-US" sz="1600" dirty="0">
                <a:sym typeface="Symbol" pitchFamily="18" charset="2"/>
              </a:rPr>
              <a:t>connected to </a:t>
            </a:r>
            <a:r>
              <a:rPr lang="en-US" sz="1600" dirty="0" smtClean="0">
                <a:sym typeface="Symbol" pitchFamily="18" charset="2"/>
              </a:rPr>
              <a:t>a resistor R (load) of </a:t>
            </a:r>
            <a:r>
              <a:rPr lang="en-US" sz="1600" dirty="0">
                <a:sym typeface="Symbol" pitchFamily="18" charset="2"/>
              </a:rPr>
              <a:t>50 </a:t>
            </a:r>
            <a:r>
              <a:rPr lang="en-US" sz="1600" dirty="0" smtClean="0">
                <a:sym typeface="Symbol" pitchFamily="18" charset="2"/>
              </a:rPr>
              <a:t>.  </a:t>
            </a:r>
            <a:r>
              <a:rPr lang="en-US" sz="1600" dirty="0">
                <a:sym typeface="Symbol" pitchFamily="18" charset="2"/>
              </a:rPr>
              <a:t>What is the </a:t>
            </a:r>
            <a:r>
              <a:rPr lang="en-US" sz="1600" i="1" dirty="0">
                <a:sym typeface="Symbol" pitchFamily="18" charset="2"/>
              </a:rPr>
              <a:t>actual voltage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en-US" sz="1600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1600" dirty="0" smtClean="0">
                <a:sym typeface="Symbol" pitchFamily="18" charset="2"/>
              </a:rPr>
              <a:t>V across </a:t>
            </a:r>
            <a:r>
              <a:rPr lang="en-US" sz="1600" dirty="0">
                <a:sym typeface="Symbol" pitchFamily="18" charset="2"/>
              </a:rPr>
              <a:t>the 50  </a:t>
            </a:r>
            <a:r>
              <a:rPr lang="en-US" sz="1600" dirty="0" smtClean="0">
                <a:sym typeface="Symbol" pitchFamily="18" charset="2"/>
              </a:rPr>
              <a:t>resistor (the actual output voltage of the battery)?</a:t>
            </a:r>
            <a:endParaRPr lang="en-US" sz="1600" dirty="0">
              <a:sym typeface="Symbol" pitchFamily="18" charset="2"/>
            </a:endParaRPr>
          </a:p>
          <a:p>
            <a:pPr marL="457200" indent="-457200">
              <a:buAutoNum type="alphaUcParenR"/>
            </a:pPr>
            <a:r>
              <a:rPr lang="en-US" sz="1600" dirty="0" smtClean="0">
                <a:sym typeface="Symbol" pitchFamily="18" charset="2"/>
              </a:rPr>
              <a:t>30 </a:t>
            </a:r>
            <a:r>
              <a:rPr lang="en-US" sz="1600" dirty="0">
                <a:sym typeface="Symbol" pitchFamily="18" charset="2"/>
              </a:rPr>
              <a:t>V	</a:t>
            </a:r>
            <a:endParaRPr lang="en-US" sz="1600" dirty="0" smtClean="0">
              <a:sym typeface="Symbol" pitchFamily="18" charset="2"/>
            </a:endParaRPr>
          </a:p>
          <a:p>
            <a:pPr marL="457200" indent="-457200">
              <a:buAutoNum type="alphaUcParenR"/>
            </a:pPr>
            <a:r>
              <a:rPr lang="en-US" sz="1600" dirty="0" smtClean="0">
                <a:sym typeface="Symbol" pitchFamily="18" charset="2"/>
              </a:rPr>
              <a:t>36 V</a:t>
            </a:r>
          </a:p>
          <a:p>
            <a:pPr marL="457200" indent="-457200">
              <a:buAutoNum type="alphaUcParenR"/>
            </a:pPr>
            <a:r>
              <a:rPr lang="en-US" sz="1600" dirty="0" smtClean="0">
                <a:sym typeface="Symbol" pitchFamily="18" charset="2"/>
              </a:rPr>
              <a:t>6 </a:t>
            </a:r>
            <a:r>
              <a:rPr lang="en-US" sz="1600" dirty="0">
                <a:sym typeface="Symbol" pitchFamily="18" charset="2"/>
              </a:rPr>
              <a:t>V</a:t>
            </a:r>
          </a:p>
          <a:p>
            <a:pPr marL="457200" indent="-457200">
              <a:buAutoNum type="alphaUcParenR" startAt="4"/>
            </a:pPr>
            <a:r>
              <a:rPr lang="en-US" sz="1600" dirty="0" smtClean="0">
                <a:sym typeface="Symbol" pitchFamily="18" charset="2"/>
              </a:rPr>
              <a:t>25 </a:t>
            </a:r>
            <a:r>
              <a:rPr lang="en-US" sz="1600" dirty="0">
                <a:sym typeface="Symbol" pitchFamily="18" charset="2"/>
              </a:rPr>
              <a:t>V	</a:t>
            </a:r>
            <a:endParaRPr lang="en-US" sz="1600" dirty="0" smtClean="0">
              <a:sym typeface="Symbol" pitchFamily="18" charset="2"/>
            </a:endParaRPr>
          </a:p>
          <a:p>
            <a:pPr marL="457200" indent="-457200">
              <a:buAutoNum type="alphaUcParenR" startAt="4"/>
            </a:pPr>
            <a:r>
              <a:rPr lang="en-US" sz="1600" dirty="0" smtClean="0">
                <a:sym typeface="Symbol" pitchFamily="18" charset="2"/>
              </a:rPr>
              <a:t>24 </a:t>
            </a:r>
            <a:r>
              <a:rPr lang="en-US" sz="1600" dirty="0">
                <a:sym typeface="Symbol" pitchFamily="18" charset="2"/>
              </a:rPr>
              <a:t>V</a:t>
            </a:r>
          </a:p>
        </p:txBody>
      </p:sp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0" y="0"/>
            <a:ext cx="51816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Ideal vs. Non-Ideal Batteries</a:t>
            </a:r>
          </a:p>
        </p:txBody>
      </p:sp>
      <p:sp>
        <p:nvSpPr>
          <p:cNvPr id="691265" name="Text Box 65"/>
          <p:cNvSpPr txBox="1">
            <a:spLocks noChangeArrowheads="1"/>
          </p:cNvSpPr>
          <p:nvPr/>
        </p:nvSpPr>
        <p:spPr bwMode="auto">
          <a:xfrm>
            <a:off x="0" y="603707"/>
            <a:ext cx="9144000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4950" indent="-234950" eaLnBrk="1" hangingPunct="1">
              <a:spcAft>
                <a:spcPts val="600"/>
              </a:spcAft>
              <a:buFontTx/>
              <a:buChar char="•"/>
            </a:pPr>
            <a:r>
              <a:rPr lang="en-US" sz="1800" dirty="0" smtClean="0">
                <a:sym typeface="Symbol" pitchFamily="18" charset="2"/>
              </a:rPr>
              <a:t>Up until now, we’ve treated a battery as if it produced a fixed voltage, no matter what we demand of it.  </a:t>
            </a:r>
          </a:p>
          <a:p>
            <a:pPr marL="234950" indent="-234950" eaLnBrk="1" hangingPunct="1">
              <a:spcAft>
                <a:spcPts val="600"/>
              </a:spcAft>
              <a:buFontTx/>
              <a:buChar char="•"/>
            </a:pPr>
            <a:r>
              <a:rPr lang="en-US" sz="1800" dirty="0" smtClean="0">
                <a:sym typeface="Symbol" pitchFamily="18" charset="2"/>
              </a:rPr>
              <a:t>Real batteries also have internal resistance, r. It limits the current and, therefore, the power that can be delivered.  </a:t>
            </a:r>
          </a:p>
          <a:p>
            <a:pPr marL="234950" indent="-234950" eaLnBrk="1" hangingPunct="1">
              <a:spcAft>
                <a:spcPts val="600"/>
              </a:spcAft>
              <a:buFontTx/>
              <a:buChar char="•"/>
            </a:pPr>
            <a:r>
              <a:rPr lang="en-US" sz="1800" dirty="0" smtClean="0">
                <a:sym typeface="Symbol" pitchFamily="18" charset="2"/>
              </a:rPr>
              <a:t>If the </a:t>
            </a:r>
            <a:r>
              <a:rPr lang="en-US" sz="1800" i="1" dirty="0" smtClean="0">
                <a:sym typeface="Symbol" pitchFamily="18" charset="2"/>
              </a:rPr>
              <a:t>internal resistance,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i="1" dirty="0" smtClean="0">
                <a:sym typeface="Symbol" pitchFamily="18" charset="2"/>
              </a:rPr>
              <a:t>r,</a:t>
            </a:r>
            <a:r>
              <a:rPr lang="en-US" sz="1800" dirty="0" smtClean="0">
                <a:sym typeface="Symbol" pitchFamily="18" charset="2"/>
              </a:rPr>
              <a:t> is small compared to other resistances in the circuit, we can ignore it.</a:t>
            </a:r>
          </a:p>
          <a:p>
            <a:pPr marL="234950" indent="-234950" eaLnBrk="1" hangingPunct="1">
              <a:spcAft>
                <a:spcPts val="600"/>
              </a:spcAft>
              <a:buFontTx/>
              <a:buChar char="•"/>
            </a:pPr>
            <a:r>
              <a:rPr lang="en-US" sz="1800" b="1" dirty="0" smtClean="0">
                <a:sym typeface="Symbol" pitchFamily="18" charset="2"/>
              </a:rPr>
              <a:t>The maximum potential difference </a:t>
            </a:r>
            <a:r>
              <a:rPr lang="en-US" sz="1800" b="1" i="1" dirty="0" smtClean="0">
                <a:latin typeface="Euclid Math One" pitchFamily="18" charset="2"/>
                <a:sym typeface="Symbol" pitchFamily="18" charset="2"/>
              </a:rPr>
              <a:t>E</a:t>
            </a:r>
            <a:r>
              <a:rPr lang="en-US" sz="1800" b="1" dirty="0" smtClean="0">
                <a:sym typeface="Symbol" pitchFamily="18" charset="2"/>
              </a:rPr>
              <a:t> across the battery is called electromotive force (</a:t>
            </a:r>
            <a:r>
              <a:rPr lang="en-US" sz="1800" b="1" dirty="0" err="1" smtClean="0">
                <a:sym typeface="Symbol" pitchFamily="18" charset="2"/>
              </a:rPr>
              <a:t>emf</a:t>
            </a:r>
            <a:r>
              <a:rPr lang="en-US" sz="1800" b="1" dirty="0" smtClean="0">
                <a:sym typeface="Symbol" pitchFamily="18" charset="2"/>
              </a:rPr>
              <a:t>).</a:t>
            </a:r>
          </a:p>
          <a:p>
            <a:pPr marL="234950" indent="-234950" eaLnBrk="1" hangingPunct="1">
              <a:spcAft>
                <a:spcPts val="600"/>
              </a:spcAft>
              <a:buFontTx/>
              <a:buChar char="•"/>
            </a:pPr>
            <a:r>
              <a:rPr lang="en-US" sz="1800" b="1" dirty="0" smtClean="0">
                <a:sym typeface="Symbol" pitchFamily="18" charset="2"/>
              </a:rPr>
              <a:t>The voltage output is </a:t>
            </a:r>
            <a:r>
              <a:rPr lang="en-US" sz="1800" b="1" dirty="0" err="1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1800" b="1" dirty="0" err="1" smtClean="0">
                <a:sym typeface="Symbol" pitchFamily="18" charset="2"/>
              </a:rPr>
              <a:t>V</a:t>
            </a:r>
            <a:r>
              <a:rPr lang="en-US" sz="1800" b="1" baseline="-25000" dirty="0" err="1" smtClean="0">
                <a:sym typeface="Symbol" pitchFamily="18" charset="2"/>
              </a:rPr>
              <a:t>out</a:t>
            </a:r>
            <a:r>
              <a:rPr lang="en-US" sz="1800" b="1" dirty="0" smtClean="0">
                <a:sym typeface="Symbol" pitchFamily="18" charset="2"/>
              </a:rPr>
              <a:t> = </a:t>
            </a:r>
            <a:r>
              <a:rPr lang="en-US" sz="1800" b="1" dirty="0" smtClean="0">
                <a:latin typeface="Symbol" pitchFamily="18" charset="2"/>
                <a:sym typeface="Symbol" pitchFamily="18" charset="2"/>
              </a:rPr>
              <a:t>e</a:t>
            </a:r>
            <a:r>
              <a:rPr lang="en-US" sz="1800" b="1" dirty="0" smtClean="0">
                <a:sym typeface="Symbol" pitchFamily="18" charset="2"/>
              </a:rPr>
              <a:t> - </a:t>
            </a:r>
            <a:r>
              <a:rPr lang="en-US" sz="1800" b="1" dirty="0" err="1" smtClean="0">
                <a:sym typeface="Symbol" pitchFamily="18" charset="2"/>
              </a:rPr>
              <a:t>Ir</a:t>
            </a:r>
            <a:endParaRPr lang="en-US" sz="1800" dirty="0">
              <a:sym typeface="Symbol" pitchFamily="18" charset="2"/>
            </a:endParaRPr>
          </a:p>
        </p:txBody>
      </p:sp>
      <p:grpSp>
        <p:nvGrpSpPr>
          <p:cNvPr id="691392" name="Group 192"/>
          <p:cNvGrpSpPr>
            <a:grpSpLocks/>
          </p:cNvGrpSpPr>
          <p:nvPr/>
        </p:nvGrpSpPr>
        <p:grpSpPr bwMode="auto">
          <a:xfrm>
            <a:off x="6045200" y="3883158"/>
            <a:ext cx="2678218" cy="2154527"/>
            <a:chOff x="240" y="2656"/>
            <a:chExt cx="1296" cy="1116"/>
          </a:xfrm>
        </p:grpSpPr>
        <p:grpSp>
          <p:nvGrpSpPr>
            <p:cNvPr id="691353" name="Group 153"/>
            <p:cNvGrpSpPr>
              <a:grpSpLocks/>
            </p:cNvGrpSpPr>
            <p:nvPr/>
          </p:nvGrpSpPr>
          <p:grpSpPr bwMode="auto">
            <a:xfrm rot="10800000">
              <a:off x="240" y="2880"/>
              <a:ext cx="864" cy="192"/>
              <a:chOff x="4272" y="3792"/>
              <a:chExt cx="864" cy="192"/>
            </a:xfrm>
          </p:grpSpPr>
          <p:sp>
            <p:nvSpPr>
              <p:cNvPr id="691354" name="Line 154"/>
              <p:cNvSpPr>
                <a:spLocks noChangeShapeType="1"/>
              </p:cNvSpPr>
              <p:nvPr/>
            </p:nvSpPr>
            <p:spPr bwMode="auto">
              <a:xfrm flipV="1">
                <a:off x="4416" y="379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55" name="Line 155"/>
              <p:cNvSpPr>
                <a:spLocks noChangeShapeType="1"/>
              </p:cNvSpPr>
              <p:nvPr/>
            </p:nvSpPr>
            <p:spPr bwMode="auto">
              <a:xfrm>
                <a:off x="4464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56" name="Line 156"/>
              <p:cNvSpPr>
                <a:spLocks noChangeShapeType="1"/>
              </p:cNvSpPr>
              <p:nvPr/>
            </p:nvSpPr>
            <p:spPr bwMode="auto">
              <a:xfrm flipH="1">
                <a:off x="4560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57" name="Line 157"/>
              <p:cNvSpPr>
                <a:spLocks noChangeShapeType="1"/>
              </p:cNvSpPr>
              <p:nvPr/>
            </p:nvSpPr>
            <p:spPr bwMode="auto">
              <a:xfrm>
                <a:off x="4656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58" name="Line 158"/>
              <p:cNvSpPr>
                <a:spLocks noChangeShapeType="1"/>
              </p:cNvSpPr>
              <p:nvPr/>
            </p:nvSpPr>
            <p:spPr bwMode="auto">
              <a:xfrm flipH="1">
                <a:off x="4752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59" name="Line 159"/>
              <p:cNvSpPr>
                <a:spLocks noChangeShapeType="1"/>
              </p:cNvSpPr>
              <p:nvPr/>
            </p:nvSpPr>
            <p:spPr bwMode="auto">
              <a:xfrm>
                <a:off x="4848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60" name="Line 160"/>
              <p:cNvSpPr>
                <a:spLocks noChangeShapeType="1"/>
              </p:cNvSpPr>
              <p:nvPr/>
            </p:nvSpPr>
            <p:spPr bwMode="auto">
              <a:xfrm flipV="1">
                <a:off x="4944" y="388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61" name="Line 161"/>
              <p:cNvSpPr>
                <a:spLocks noChangeShapeType="1"/>
              </p:cNvSpPr>
              <p:nvPr/>
            </p:nvSpPr>
            <p:spPr bwMode="auto">
              <a:xfrm flipV="1">
                <a:off x="427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62" name="Line 162"/>
              <p:cNvSpPr>
                <a:spLocks noChangeShapeType="1"/>
              </p:cNvSpPr>
              <p:nvPr/>
            </p:nvSpPr>
            <p:spPr bwMode="auto">
              <a:xfrm flipV="1">
                <a:off x="499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1363" name="Group 163"/>
            <p:cNvGrpSpPr>
              <a:grpSpLocks/>
            </p:cNvGrpSpPr>
            <p:nvPr/>
          </p:nvGrpSpPr>
          <p:grpSpPr bwMode="auto">
            <a:xfrm>
              <a:off x="970" y="2784"/>
              <a:ext cx="367" cy="336"/>
              <a:chOff x="682" y="2924"/>
              <a:chExt cx="367" cy="336"/>
            </a:xfrm>
          </p:grpSpPr>
          <p:grpSp>
            <p:nvGrpSpPr>
              <p:cNvPr id="691364" name="Group 164"/>
              <p:cNvGrpSpPr>
                <a:grpSpLocks/>
              </p:cNvGrpSpPr>
              <p:nvPr/>
            </p:nvGrpSpPr>
            <p:grpSpPr bwMode="auto">
              <a:xfrm rot="5400000">
                <a:off x="740" y="3044"/>
                <a:ext cx="288" cy="144"/>
                <a:chOff x="2736" y="1632"/>
                <a:chExt cx="288" cy="144"/>
              </a:xfrm>
            </p:grpSpPr>
            <p:sp>
              <p:nvSpPr>
                <p:cNvPr id="691365" name="Line 165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366" name="Line 166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367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368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1369" name="Text Box 169"/>
              <p:cNvSpPr txBox="1">
                <a:spLocks noChangeArrowheads="1"/>
              </p:cNvSpPr>
              <p:nvPr/>
            </p:nvSpPr>
            <p:spPr bwMode="auto">
              <a:xfrm rot="5400000">
                <a:off x="814" y="292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691370" name="Text Box 170"/>
              <p:cNvSpPr txBox="1">
                <a:spLocks noChangeArrowheads="1"/>
              </p:cNvSpPr>
              <p:nvPr/>
            </p:nvSpPr>
            <p:spPr bwMode="auto">
              <a:xfrm rot="10800000">
                <a:off x="682" y="292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sp>
          <p:nvSpPr>
            <p:cNvPr id="691371" name="Text Box 171"/>
            <p:cNvSpPr txBox="1">
              <a:spLocks noChangeArrowheads="1"/>
            </p:cNvSpPr>
            <p:nvPr/>
          </p:nvSpPr>
          <p:spPr bwMode="auto">
            <a:xfrm>
              <a:off x="889" y="2656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30 V</a:t>
              </a:r>
            </a:p>
          </p:txBody>
        </p:sp>
        <p:sp>
          <p:nvSpPr>
            <p:cNvPr id="691372" name="Text Box 172"/>
            <p:cNvSpPr txBox="1">
              <a:spLocks noChangeArrowheads="1"/>
            </p:cNvSpPr>
            <p:nvPr/>
          </p:nvSpPr>
          <p:spPr bwMode="auto">
            <a:xfrm>
              <a:off x="371" y="2660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10 </a:t>
              </a:r>
              <a:r>
                <a:rPr lang="en-US" dirty="0">
                  <a:solidFill>
                    <a:schemeClr val="tx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91373" name="Rectangle 173"/>
            <p:cNvSpPr>
              <a:spLocks noChangeArrowheads="1"/>
            </p:cNvSpPr>
            <p:nvPr/>
          </p:nvSpPr>
          <p:spPr bwMode="auto">
            <a:xfrm>
              <a:off x="288" y="2679"/>
              <a:ext cx="1056" cy="446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74" name="Line 174"/>
            <p:cNvSpPr>
              <a:spLocks noChangeShapeType="1"/>
            </p:cNvSpPr>
            <p:nvPr/>
          </p:nvSpPr>
          <p:spPr bwMode="auto">
            <a:xfrm>
              <a:off x="1248" y="297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1375" name="Group 175"/>
            <p:cNvGrpSpPr>
              <a:grpSpLocks/>
            </p:cNvGrpSpPr>
            <p:nvPr/>
          </p:nvGrpSpPr>
          <p:grpSpPr bwMode="auto">
            <a:xfrm>
              <a:off x="240" y="3360"/>
              <a:ext cx="864" cy="192"/>
              <a:chOff x="4272" y="3792"/>
              <a:chExt cx="864" cy="192"/>
            </a:xfrm>
          </p:grpSpPr>
          <p:sp>
            <p:nvSpPr>
              <p:cNvPr id="691376" name="Line 176"/>
              <p:cNvSpPr>
                <a:spLocks noChangeShapeType="1"/>
              </p:cNvSpPr>
              <p:nvPr/>
            </p:nvSpPr>
            <p:spPr bwMode="auto">
              <a:xfrm flipV="1">
                <a:off x="4416" y="379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77" name="Line 177"/>
              <p:cNvSpPr>
                <a:spLocks noChangeShapeType="1"/>
              </p:cNvSpPr>
              <p:nvPr/>
            </p:nvSpPr>
            <p:spPr bwMode="auto">
              <a:xfrm>
                <a:off x="4464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78" name="Line 178"/>
              <p:cNvSpPr>
                <a:spLocks noChangeShapeType="1"/>
              </p:cNvSpPr>
              <p:nvPr/>
            </p:nvSpPr>
            <p:spPr bwMode="auto">
              <a:xfrm flipH="1">
                <a:off x="4560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79" name="Line 179"/>
              <p:cNvSpPr>
                <a:spLocks noChangeShapeType="1"/>
              </p:cNvSpPr>
              <p:nvPr/>
            </p:nvSpPr>
            <p:spPr bwMode="auto">
              <a:xfrm>
                <a:off x="4656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80" name="Line 180"/>
              <p:cNvSpPr>
                <a:spLocks noChangeShapeType="1"/>
              </p:cNvSpPr>
              <p:nvPr/>
            </p:nvSpPr>
            <p:spPr bwMode="auto">
              <a:xfrm flipH="1">
                <a:off x="4752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81" name="Line 181"/>
              <p:cNvSpPr>
                <a:spLocks noChangeShapeType="1"/>
              </p:cNvSpPr>
              <p:nvPr/>
            </p:nvSpPr>
            <p:spPr bwMode="auto">
              <a:xfrm>
                <a:off x="4848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82" name="Line 182"/>
              <p:cNvSpPr>
                <a:spLocks noChangeShapeType="1"/>
              </p:cNvSpPr>
              <p:nvPr/>
            </p:nvSpPr>
            <p:spPr bwMode="auto">
              <a:xfrm flipV="1">
                <a:off x="4944" y="388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83" name="Line 183"/>
              <p:cNvSpPr>
                <a:spLocks noChangeShapeType="1"/>
              </p:cNvSpPr>
              <p:nvPr/>
            </p:nvSpPr>
            <p:spPr bwMode="auto">
              <a:xfrm flipV="1">
                <a:off x="427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384" name="Line 184"/>
              <p:cNvSpPr>
                <a:spLocks noChangeShapeType="1"/>
              </p:cNvSpPr>
              <p:nvPr/>
            </p:nvSpPr>
            <p:spPr bwMode="auto">
              <a:xfrm flipV="1">
                <a:off x="499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1385" name="Line 185"/>
            <p:cNvSpPr>
              <a:spLocks noChangeShapeType="1"/>
            </p:cNvSpPr>
            <p:nvPr/>
          </p:nvSpPr>
          <p:spPr bwMode="auto">
            <a:xfrm>
              <a:off x="240" y="297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386" name="Text Box 186"/>
            <p:cNvSpPr txBox="1">
              <a:spLocks noChangeArrowheads="1"/>
            </p:cNvSpPr>
            <p:nvPr/>
          </p:nvSpPr>
          <p:spPr bwMode="auto">
            <a:xfrm>
              <a:off x="271" y="3533"/>
              <a:ext cx="86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solidFill>
                    <a:schemeClr val="tx1"/>
                  </a:solidFill>
                </a:rPr>
                <a:t>R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load</a:t>
              </a:r>
              <a:r>
                <a:rPr lang="en-US" dirty="0" smtClean="0">
                  <a:solidFill>
                    <a:schemeClr val="tx1"/>
                  </a:solidFill>
                </a:rPr>
                <a:t> = 50 </a:t>
              </a:r>
              <a:r>
                <a:rPr lang="en-US" dirty="0">
                  <a:solidFill>
                    <a:schemeClr val="tx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91387" name="Line 187"/>
            <p:cNvSpPr>
              <a:spLocks noChangeShapeType="1"/>
            </p:cNvSpPr>
            <p:nvPr/>
          </p:nvSpPr>
          <p:spPr bwMode="auto">
            <a:xfrm>
              <a:off x="1536" y="297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388" name="Line 188"/>
            <p:cNvSpPr>
              <a:spLocks noChangeShapeType="1"/>
            </p:cNvSpPr>
            <p:nvPr/>
          </p:nvSpPr>
          <p:spPr bwMode="auto">
            <a:xfrm>
              <a:off x="1344" y="29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389" name="Line 189"/>
            <p:cNvSpPr>
              <a:spLocks noChangeShapeType="1"/>
            </p:cNvSpPr>
            <p:nvPr/>
          </p:nvSpPr>
          <p:spPr bwMode="auto">
            <a:xfrm>
              <a:off x="1104" y="345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209006" y="3485841"/>
            <a:ext cx="87063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09006" y="6202096"/>
            <a:ext cx="881307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Note, that ‘large load’ means a large current, and, thus a small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load</a:t>
            </a:r>
            <a:r>
              <a:rPr lang="en-US" sz="1600" dirty="0" smtClean="0"/>
              <a:t> (many devices connected in parallel); Large load: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load</a:t>
            </a:r>
            <a:r>
              <a:rPr lang="en-US" sz="1600" dirty="0" smtClean="0"/>
              <a:t> is smaller or on the order of 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94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90" grpId="0"/>
      <p:bldP spid="691265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897596" y="44166"/>
            <a:ext cx="3162300" cy="579438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Kirchhoff’s Rules</a:t>
            </a:r>
            <a:endParaRPr lang="en-US" dirty="0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76575" y="631960"/>
            <a:ext cx="83577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/>
              <a:t>1. Rule (junction rule)</a:t>
            </a: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dirty="0"/>
              <a:t>At any </a:t>
            </a:r>
            <a:r>
              <a:rPr lang="en-US" sz="2000" b="1" dirty="0"/>
              <a:t>junction point</a:t>
            </a:r>
            <a:r>
              <a:rPr lang="en-US" sz="2000" dirty="0"/>
              <a:t>, the sum of all currents entering the junction must be equal </a:t>
            </a:r>
            <a:r>
              <a:rPr lang="en-US" sz="2000" dirty="0" smtClean="0"/>
              <a:t>to the </a:t>
            </a:r>
            <a:r>
              <a:rPr lang="en-US" sz="2000" dirty="0"/>
              <a:t>sum of all currents leaving the </a:t>
            </a:r>
            <a:r>
              <a:rPr lang="en-US" sz="2000" dirty="0" smtClean="0"/>
              <a:t>junction </a:t>
            </a:r>
            <a:r>
              <a:rPr lang="en-US" sz="2000" b="1" u="sng" dirty="0"/>
              <a:t>(Conservation of charge).  </a:t>
            </a:r>
            <a:r>
              <a:rPr lang="en-US" sz="2000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50868"/>
              </p:ext>
            </p:extLst>
          </p:nvPr>
        </p:nvGraphicFramePr>
        <p:xfrm>
          <a:off x="1687513" y="3762375"/>
          <a:ext cx="2971800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0" name="Equation" r:id="rId5" imgW="1206360" imgH="736560" progId="Equation.DSMT4">
                  <p:embed/>
                </p:oleObj>
              </mc:Choice>
              <mc:Fallback>
                <p:oleObj name="Equation" r:id="rId5" imgW="1206360" imgH="736560" progId="Equation.DSMT4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3762375"/>
                        <a:ext cx="2971800" cy="160178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126148" y="2286330"/>
            <a:ext cx="2819400" cy="4343400"/>
            <a:chOff x="6324600" y="1676400"/>
            <a:chExt cx="2819400" cy="4343400"/>
          </a:xfrm>
        </p:grpSpPr>
        <p:grpSp>
          <p:nvGrpSpPr>
            <p:cNvPr id="12" name="Group 195"/>
            <p:cNvGrpSpPr>
              <a:grpSpLocks/>
            </p:cNvGrpSpPr>
            <p:nvPr/>
          </p:nvGrpSpPr>
          <p:grpSpPr bwMode="auto">
            <a:xfrm>
              <a:off x="7162800" y="1981200"/>
              <a:ext cx="671513" cy="609600"/>
              <a:chOff x="4512" y="1008"/>
              <a:chExt cx="423" cy="384"/>
            </a:xfrm>
          </p:grpSpPr>
          <p:grpSp>
            <p:nvGrpSpPr>
              <p:cNvPr id="13" name="Group 187"/>
              <p:cNvGrpSpPr>
                <a:grpSpLocks/>
              </p:cNvGrpSpPr>
              <p:nvPr/>
            </p:nvGrpSpPr>
            <p:grpSpPr bwMode="auto">
              <a:xfrm rot="5400000">
                <a:off x="4576" y="1176"/>
                <a:ext cx="288" cy="144"/>
                <a:chOff x="2736" y="1632"/>
                <a:chExt cx="288" cy="144"/>
              </a:xfrm>
            </p:grpSpPr>
            <p:sp>
              <p:nvSpPr>
                <p:cNvPr id="16" name="Line 18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189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Text Box 192"/>
              <p:cNvSpPr txBox="1">
                <a:spLocks noChangeArrowheads="1"/>
              </p:cNvSpPr>
              <p:nvPr/>
            </p:nvSpPr>
            <p:spPr bwMode="auto">
              <a:xfrm rot="5400000">
                <a:off x="4700" y="106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" name="Text Box 194"/>
              <p:cNvSpPr txBox="1">
                <a:spLocks noChangeArrowheads="1"/>
              </p:cNvSpPr>
              <p:nvPr/>
            </p:nvSpPr>
            <p:spPr bwMode="auto">
              <a:xfrm>
                <a:off x="4512" y="100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grpSp>
          <p:nvGrpSpPr>
            <p:cNvPr id="20" name="Group 212"/>
            <p:cNvGrpSpPr>
              <a:grpSpLocks/>
            </p:cNvGrpSpPr>
            <p:nvPr/>
          </p:nvGrpSpPr>
          <p:grpSpPr bwMode="auto">
            <a:xfrm>
              <a:off x="8001000" y="3657600"/>
              <a:ext cx="762000" cy="609600"/>
              <a:chOff x="4560" y="2544"/>
              <a:chExt cx="480" cy="384"/>
            </a:xfrm>
          </p:grpSpPr>
          <p:grpSp>
            <p:nvGrpSpPr>
              <p:cNvPr id="21" name="Group 205"/>
              <p:cNvGrpSpPr>
                <a:grpSpLocks/>
              </p:cNvGrpSpPr>
              <p:nvPr/>
            </p:nvGrpSpPr>
            <p:grpSpPr bwMode="auto">
              <a:xfrm rot="16200000" flipH="1">
                <a:off x="4631" y="2712"/>
                <a:ext cx="288" cy="144"/>
                <a:chOff x="2736" y="1632"/>
                <a:chExt cx="288" cy="144"/>
              </a:xfrm>
            </p:grpSpPr>
            <p:sp>
              <p:nvSpPr>
                <p:cNvPr id="24" name="Line 206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207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210"/>
              <p:cNvSpPr txBox="1">
                <a:spLocks noChangeArrowheads="1"/>
              </p:cNvSpPr>
              <p:nvPr/>
            </p:nvSpPr>
            <p:spPr bwMode="auto">
              <a:xfrm rot="16200000" flipH="1">
                <a:off x="4556" y="259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3" name="Text Box 211"/>
              <p:cNvSpPr txBox="1">
                <a:spLocks noChangeArrowheads="1"/>
              </p:cNvSpPr>
              <p:nvPr/>
            </p:nvSpPr>
            <p:spPr bwMode="auto">
              <a:xfrm flipH="1">
                <a:off x="4704" y="25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grpSp>
          <p:nvGrpSpPr>
            <p:cNvPr id="28" name="Group 213"/>
            <p:cNvGrpSpPr>
              <a:grpSpLocks/>
            </p:cNvGrpSpPr>
            <p:nvPr/>
          </p:nvGrpSpPr>
          <p:grpSpPr bwMode="auto">
            <a:xfrm>
              <a:off x="6858000" y="3886200"/>
              <a:ext cx="1371600" cy="304800"/>
              <a:chOff x="4272" y="3792"/>
              <a:chExt cx="864" cy="192"/>
            </a:xfrm>
          </p:grpSpPr>
          <p:sp>
            <p:nvSpPr>
              <p:cNvPr id="29" name="Line 214"/>
              <p:cNvSpPr>
                <a:spLocks noChangeShapeType="1"/>
              </p:cNvSpPr>
              <p:nvPr/>
            </p:nvSpPr>
            <p:spPr bwMode="auto">
              <a:xfrm flipV="1">
                <a:off x="4416" y="379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15"/>
              <p:cNvSpPr>
                <a:spLocks noChangeShapeType="1"/>
              </p:cNvSpPr>
              <p:nvPr/>
            </p:nvSpPr>
            <p:spPr bwMode="auto">
              <a:xfrm>
                <a:off x="4464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16"/>
              <p:cNvSpPr>
                <a:spLocks noChangeShapeType="1"/>
              </p:cNvSpPr>
              <p:nvPr/>
            </p:nvSpPr>
            <p:spPr bwMode="auto">
              <a:xfrm flipH="1">
                <a:off x="4560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7"/>
              <p:cNvSpPr>
                <a:spLocks noChangeShapeType="1"/>
              </p:cNvSpPr>
              <p:nvPr/>
            </p:nvSpPr>
            <p:spPr bwMode="auto">
              <a:xfrm>
                <a:off x="4656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18"/>
              <p:cNvSpPr>
                <a:spLocks noChangeShapeType="1"/>
              </p:cNvSpPr>
              <p:nvPr/>
            </p:nvSpPr>
            <p:spPr bwMode="auto">
              <a:xfrm flipH="1">
                <a:off x="4752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19"/>
              <p:cNvSpPr>
                <a:spLocks noChangeShapeType="1"/>
              </p:cNvSpPr>
              <p:nvPr/>
            </p:nvSpPr>
            <p:spPr bwMode="auto">
              <a:xfrm>
                <a:off x="4848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0"/>
              <p:cNvSpPr>
                <a:spLocks noChangeShapeType="1"/>
              </p:cNvSpPr>
              <p:nvPr/>
            </p:nvSpPr>
            <p:spPr bwMode="auto">
              <a:xfrm flipV="1">
                <a:off x="4944" y="388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1"/>
              <p:cNvSpPr>
                <a:spLocks noChangeShapeType="1"/>
              </p:cNvSpPr>
              <p:nvPr/>
            </p:nvSpPr>
            <p:spPr bwMode="auto">
              <a:xfrm flipV="1">
                <a:off x="427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22"/>
              <p:cNvSpPr>
                <a:spLocks noChangeShapeType="1"/>
              </p:cNvSpPr>
              <p:nvPr/>
            </p:nvSpPr>
            <p:spPr bwMode="auto">
              <a:xfrm flipV="1">
                <a:off x="499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223"/>
            <p:cNvGrpSpPr>
              <a:grpSpLocks/>
            </p:cNvGrpSpPr>
            <p:nvPr/>
          </p:nvGrpSpPr>
          <p:grpSpPr bwMode="auto">
            <a:xfrm>
              <a:off x="6858000" y="5257800"/>
              <a:ext cx="1371600" cy="304800"/>
              <a:chOff x="4272" y="3792"/>
              <a:chExt cx="864" cy="192"/>
            </a:xfrm>
          </p:grpSpPr>
          <p:sp>
            <p:nvSpPr>
              <p:cNvPr id="39" name="Line 224"/>
              <p:cNvSpPr>
                <a:spLocks noChangeShapeType="1"/>
              </p:cNvSpPr>
              <p:nvPr/>
            </p:nvSpPr>
            <p:spPr bwMode="auto">
              <a:xfrm flipV="1">
                <a:off x="4416" y="379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5"/>
              <p:cNvSpPr>
                <a:spLocks noChangeShapeType="1"/>
              </p:cNvSpPr>
              <p:nvPr/>
            </p:nvSpPr>
            <p:spPr bwMode="auto">
              <a:xfrm>
                <a:off x="4464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6"/>
              <p:cNvSpPr>
                <a:spLocks noChangeShapeType="1"/>
              </p:cNvSpPr>
              <p:nvPr/>
            </p:nvSpPr>
            <p:spPr bwMode="auto">
              <a:xfrm flipH="1">
                <a:off x="4560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7"/>
              <p:cNvSpPr>
                <a:spLocks noChangeShapeType="1"/>
              </p:cNvSpPr>
              <p:nvPr/>
            </p:nvSpPr>
            <p:spPr bwMode="auto">
              <a:xfrm>
                <a:off x="4656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8"/>
              <p:cNvSpPr>
                <a:spLocks noChangeShapeType="1"/>
              </p:cNvSpPr>
              <p:nvPr/>
            </p:nvSpPr>
            <p:spPr bwMode="auto">
              <a:xfrm flipH="1">
                <a:off x="4752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29"/>
              <p:cNvSpPr>
                <a:spLocks noChangeShapeType="1"/>
              </p:cNvSpPr>
              <p:nvPr/>
            </p:nvSpPr>
            <p:spPr bwMode="auto">
              <a:xfrm>
                <a:off x="4848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30"/>
              <p:cNvSpPr>
                <a:spLocks noChangeShapeType="1"/>
              </p:cNvSpPr>
              <p:nvPr/>
            </p:nvSpPr>
            <p:spPr bwMode="auto">
              <a:xfrm flipV="1">
                <a:off x="4944" y="388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31"/>
              <p:cNvSpPr>
                <a:spLocks noChangeShapeType="1"/>
              </p:cNvSpPr>
              <p:nvPr/>
            </p:nvSpPr>
            <p:spPr bwMode="auto">
              <a:xfrm flipV="1">
                <a:off x="427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32"/>
              <p:cNvSpPr>
                <a:spLocks noChangeShapeType="1"/>
              </p:cNvSpPr>
              <p:nvPr/>
            </p:nvSpPr>
            <p:spPr bwMode="auto">
              <a:xfrm flipV="1">
                <a:off x="499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Line 233"/>
            <p:cNvSpPr>
              <a:spLocks noChangeShapeType="1"/>
            </p:cNvSpPr>
            <p:nvPr/>
          </p:nvSpPr>
          <p:spPr bwMode="auto">
            <a:xfrm>
              <a:off x="6858000" y="23622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34"/>
            <p:cNvSpPr>
              <a:spLocks noChangeShapeType="1"/>
            </p:cNvSpPr>
            <p:nvPr/>
          </p:nvSpPr>
          <p:spPr bwMode="auto">
            <a:xfrm>
              <a:off x="8686800" y="3733800"/>
              <a:ext cx="0" cy="167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6"/>
            <p:cNvSpPr>
              <a:spLocks noChangeShapeType="1"/>
            </p:cNvSpPr>
            <p:nvPr/>
          </p:nvSpPr>
          <p:spPr bwMode="auto">
            <a:xfrm flipV="1">
              <a:off x="7620000" y="2362200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37"/>
            <p:cNvSpPr>
              <a:spLocks noChangeShapeType="1"/>
            </p:cNvSpPr>
            <p:nvPr/>
          </p:nvSpPr>
          <p:spPr bwMode="auto">
            <a:xfrm flipV="1">
              <a:off x="6858000" y="23622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39"/>
            <p:cNvSpPr>
              <a:spLocks noChangeShapeType="1"/>
            </p:cNvSpPr>
            <p:nvPr/>
          </p:nvSpPr>
          <p:spPr bwMode="auto">
            <a:xfrm flipV="1">
              <a:off x="8458200" y="40386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240"/>
            <p:cNvGrpSpPr>
              <a:grpSpLocks/>
            </p:cNvGrpSpPr>
            <p:nvPr/>
          </p:nvGrpSpPr>
          <p:grpSpPr bwMode="auto">
            <a:xfrm rot="5400000">
              <a:off x="8001000" y="2895600"/>
              <a:ext cx="1371600" cy="304800"/>
              <a:chOff x="4272" y="3792"/>
              <a:chExt cx="864" cy="192"/>
            </a:xfrm>
          </p:grpSpPr>
          <p:sp>
            <p:nvSpPr>
              <p:cNvPr id="54" name="Line 241"/>
              <p:cNvSpPr>
                <a:spLocks noChangeShapeType="1"/>
              </p:cNvSpPr>
              <p:nvPr/>
            </p:nvSpPr>
            <p:spPr bwMode="auto">
              <a:xfrm flipV="1">
                <a:off x="4416" y="379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42"/>
              <p:cNvSpPr>
                <a:spLocks noChangeShapeType="1"/>
              </p:cNvSpPr>
              <p:nvPr/>
            </p:nvSpPr>
            <p:spPr bwMode="auto">
              <a:xfrm>
                <a:off x="4464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43"/>
              <p:cNvSpPr>
                <a:spLocks noChangeShapeType="1"/>
              </p:cNvSpPr>
              <p:nvPr/>
            </p:nvSpPr>
            <p:spPr bwMode="auto">
              <a:xfrm flipH="1">
                <a:off x="4560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44"/>
              <p:cNvSpPr>
                <a:spLocks noChangeShapeType="1"/>
              </p:cNvSpPr>
              <p:nvPr/>
            </p:nvSpPr>
            <p:spPr bwMode="auto">
              <a:xfrm>
                <a:off x="4656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45"/>
              <p:cNvSpPr>
                <a:spLocks noChangeShapeType="1"/>
              </p:cNvSpPr>
              <p:nvPr/>
            </p:nvSpPr>
            <p:spPr bwMode="auto">
              <a:xfrm flipH="1">
                <a:off x="4752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46"/>
              <p:cNvSpPr>
                <a:spLocks noChangeShapeType="1"/>
              </p:cNvSpPr>
              <p:nvPr/>
            </p:nvSpPr>
            <p:spPr bwMode="auto">
              <a:xfrm>
                <a:off x="4848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47"/>
              <p:cNvSpPr>
                <a:spLocks noChangeShapeType="1"/>
              </p:cNvSpPr>
              <p:nvPr/>
            </p:nvSpPr>
            <p:spPr bwMode="auto">
              <a:xfrm flipV="1">
                <a:off x="4944" y="388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48"/>
              <p:cNvSpPr>
                <a:spLocks noChangeShapeType="1"/>
              </p:cNvSpPr>
              <p:nvPr/>
            </p:nvSpPr>
            <p:spPr bwMode="auto">
              <a:xfrm flipV="1">
                <a:off x="427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49"/>
              <p:cNvSpPr>
                <a:spLocks noChangeShapeType="1"/>
              </p:cNvSpPr>
              <p:nvPr/>
            </p:nvSpPr>
            <p:spPr bwMode="auto">
              <a:xfrm flipV="1">
                <a:off x="499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Text Box 250"/>
            <p:cNvSpPr txBox="1">
              <a:spLocks noChangeArrowheads="1"/>
            </p:cNvSpPr>
            <p:nvPr/>
          </p:nvSpPr>
          <p:spPr bwMode="auto">
            <a:xfrm rot="5400000">
              <a:off x="7734300" y="27051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3 </a:t>
              </a: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4" name="Text Box 252"/>
            <p:cNvSpPr txBox="1">
              <a:spLocks noChangeArrowheads="1"/>
            </p:cNvSpPr>
            <p:nvPr/>
          </p:nvSpPr>
          <p:spPr bwMode="auto">
            <a:xfrm>
              <a:off x="6934200" y="41148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5 </a:t>
              </a: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5" name="Text Box 253"/>
            <p:cNvSpPr txBox="1">
              <a:spLocks noChangeArrowheads="1"/>
            </p:cNvSpPr>
            <p:nvPr/>
          </p:nvSpPr>
          <p:spPr bwMode="auto">
            <a:xfrm>
              <a:off x="6858000" y="54864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4 </a:t>
              </a: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6" name="Text Box 255"/>
            <p:cNvSpPr txBox="1">
              <a:spLocks noChangeArrowheads="1"/>
            </p:cNvSpPr>
            <p:nvPr/>
          </p:nvSpPr>
          <p:spPr bwMode="auto">
            <a:xfrm>
              <a:off x="6858000" y="16764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12 V</a:t>
              </a:r>
              <a:endParaRPr lang="en-US" sz="2400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67" name="Text Box 257"/>
            <p:cNvSpPr txBox="1">
              <a:spLocks noChangeArrowheads="1"/>
            </p:cNvSpPr>
            <p:nvPr/>
          </p:nvSpPr>
          <p:spPr bwMode="auto">
            <a:xfrm>
              <a:off x="7696200" y="41910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6 V</a:t>
              </a:r>
              <a:endParaRPr lang="en-US" sz="2400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68" name="Line 235"/>
            <p:cNvSpPr>
              <a:spLocks noChangeShapeType="1"/>
            </p:cNvSpPr>
            <p:nvPr/>
          </p:nvSpPr>
          <p:spPr bwMode="auto">
            <a:xfrm flipV="1">
              <a:off x="8153400" y="54102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" name="Group 263"/>
            <p:cNvGrpSpPr>
              <a:grpSpLocks/>
            </p:cNvGrpSpPr>
            <p:nvPr/>
          </p:nvGrpSpPr>
          <p:grpSpPr bwMode="auto">
            <a:xfrm>
              <a:off x="7924800" y="1752600"/>
              <a:ext cx="609600" cy="457200"/>
              <a:chOff x="4800" y="1056"/>
              <a:chExt cx="384" cy="288"/>
            </a:xfrm>
          </p:grpSpPr>
          <p:sp>
            <p:nvSpPr>
              <p:cNvPr id="70" name="Line 256"/>
              <p:cNvSpPr>
                <a:spLocks noChangeShapeType="1"/>
              </p:cNvSpPr>
              <p:nvPr/>
            </p:nvSpPr>
            <p:spPr bwMode="auto">
              <a:xfrm>
                <a:off x="4800" y="134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 Box 258"/>
              <p:cNvSpPr txBox="1">
                <a:spLocks noChangeArrowheads="1"/>
              </p:cNvSpPr>
              <p:nvPr/>
            </p:nvSpPr>
            <p:spPr bwMode="auto">
              <a:xfrm>
                <a:off x="4848" y="105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accent2"/>
                    </a:solidFill>
                  </a:rPr>
                  <a:t>I</a:t>
                </a:r>
                <a:r>
                  <a:rPr lang="en-US" sz="2400" b="1" baseline="-25000" dirty="0">
                    <a:solidFill>
                      <a:schemeClr val="accent2"/>
                    </a:solidFill>
                  </a:rPr>
                  <a:t>1</a:t>
                </a:r>
                <a:endParaRPr lang="en-US" sz="2400" b="1" dirty="0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p:grpSp>
        <p:grpSp>
          <p:nvGrpSpPr>
            <p:cNvPr id="72" name="Group 274"/>
            <p:cNvGrpSpPr>
              <a:grpSpLocks/>
            </p:cNvGrpSpPr>
            <p:nvPr/>
          </p:nvGrpSpPr>
          <p:grpSpPr bwMode="auto">
            <a:xfrm>
              <a:off x="8153400" y="5562600"/>
              <a:ext cx="533400" cy="457200"/>
              <a:chOff x="5136" y="3456"/>
              <a:chExt cx="336" cy="288"/>
            </a:xfrm>
          </p:grpSpPr>
          <p:sp>
            <p:nvSpPr>
              <p:cNvPr id="73" name="Line 260"/>
              <p:cNvSpPr>
                <a:spLocks noChangeShapeType="1"/>
              </p:cNvSpPr>
              <p:nvPr/>
            </p:nvSpPr>
            <p:spPr bwMode="auto">
              <a:xfrm>
                <a:off x="5136" y="345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 Box 261"/>
              <p:cNvSpPr txBox="1">
                <a:spLocks noChangeArrowheads="1"/>
              </p:cNvSpPr>
              <p:nvPr/>
            </p:nvSpPr>
            <p:spPr bwMode="auto">
              <a:xfrm>
                <a:off x="5136" y="345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solidFill>
                      <a:schemeClr val="accent2"/>
                    </a:solidFill>
                  </a:rPr>
                  <a:t>I</a:t>
                </a:r>
                <a:r>
                  <a:rPr lang="en-US" sz="2400" b="1" baseline="-25000">
                    <a:solidFill>
                      <a:schemeClr val="accent2"/>
                    </a:solidFill>
                  </a:rPr>
                  <a:t>3</a:t>
                </a:r>
                <a:endParaRPr lang="en-US" sz="2400" b="1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75" name="Text Box 266"/>
            <p:cNvSpPr txBox="1">
              <a:spLocks noChangeArrowheads="1"/>
            </p:cNvSpPr>
            <p:nvPr/>
          </p:nvSpPr>
          <p:spPr bwMode="auto">
            <a:xfrm>
              <a:off x="8610600" y="381000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9900CC"/>
                  </a:solidFill>
                </a:rPr>
                <a:t>A</a:t>
              </a:r>
              <a:endParaRPr lang="en-US" sz="2400" b="1" i="1">
                <a:solidFill>
                  <a:srgbClr val="9900CC"/>
                </a:solidFill>
                <a:sym typeface="Symbol" pitchFamily="18" charset="2"/>
              </a:endParaRPr>
            </a:p>
          </p:txBody>
        </p:sp>
        <p:sp>
          <p:nvSpPr>
            <p:cNvPr id="76" name="Text Box 267"/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9900CC"/>
                  </a:solidFill>
                </a:rPr>
                <a:t>B</a:t>
              </a:r>
              <a:endParaRPr lang="en-US" sz="2400" b="1" i="1">
                <a:solidFill>
                  <a:srgbClr val="9900CC"/>
                </a:solidFill>
                <a:sym typeface="Symbol" pitchFamily="18" charset="2"/>
              </a:endParaRPr>
            </a:p>
          </p:txBody>
        </p:sp>
        <p:grpSp>
          <p:nvGrpSpPr>
            <p:cNvPr id="77" name="Group 275"/>
            <p:cNvGrpSpPr>
              <a:grpSpLocks/>
            </p:cNvGrpSpPr>
            <p:nvPr/>
          </p:nvGrpSpPr>
          <p:grpSpPr bwMode="auto">
            <a:xfrm>
              <a:off x="7239000" y="3352800"/>
              <a:ext cx="533400" cy="457200"/>
              <a:chOff x="4560" y="2112"/>
              <a:chExt cx="336" cy="288"/>
            </a:xfrm>
          </p:grpSpPr>
          <p:sp>
            <p:nvSpPr>
              <p:cNvPr id="78" name="Line 276"/>
              <p:cNvSpPr>
                <a:spLocks noChangeShapeType="1"/>
              </p:cNvSpPr>
              <p:nvPr/>
            </p:nvSpPr>
            <p:spPr bwMode="auto">
              <a:xfrm>
                <a:off x="4560" y="240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Text Box 277"/>
              <p:cNvSpPr txBox="1">
                <a:spLocks noChangeArrowheads="1"/>
              </p:cNvSpPr>
              <p:nvPr/>
            </p:nvSpPr>
            <p:spPr bwMode="auto">
              <a:xfrm>
                <a:off x="4560" y="211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solidFill>
                      <a:schemeClr val="accent2"/>
                    </a:solidFill>
                  </a:rPr>
                  <a:t>I</a:t>
                </a:r>
                <a:r>
                  <a:rPr lang="en-US" sz="2400" b="1" baseline="-25000">
                    <a:solidFill>
                      <a:schemeClr val="accent2"/>
                    </a:solidFill>
                  </a:rPr>
                  <a:t>2</a:t>
                </a:r>
                <a:endParaRPr lang="en-US" sz="2400" b="1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p:grpSp>
      </p:grpSp>
      <p:sp>
        <p:nvSpPr>
          <p:cNvPr id="81" name="Text Box 169"/>
          <p:cNvSpPr txBox="1">
            <a:spLocks noChangeArrowheads="1"/>
          </p:cNvSpPr>
          <p:nvPr/>
        </p:nvSpPr>
        <p:spPr bwMode="auto">
          <a:xfrm>
            <a:off x="159798" y="1904948"/>
            <a:ext cx="62330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How to apply it:</a:t>
            </a:r>
          </a:p>
          <a:p>
            <a:pPr marL="231775" indent="-231775" eaLnBrk="1" hangingPunct="1">
              <a:buFontTx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First, assign a current and a direction to every pathway</a:t>
            </a:r>
          </a:p>
          <a:p>
            <a:pPr marL="688975" lvl="2" indent="-231775" eaLnBrk="1" hangingPunct="1">
              <a:buFontTx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omponents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in series will always have the same current</a:t>
            </a:r>
          </a:p>
          <a:p>
            <a:pPr marL="231775" indent="-231775" eaLnBrk="1" hangingPunct="1">
              <a:buFontTx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At every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junction,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write the equation:</a:t>
            </a:r>
          </a:p>
        </p:txBody>
      </p:sp>
      <p:sp>
        <p:nvSpPr>
          <p:cNvPr id="82" name="Text Box 268"/>
          <p:cNvSpPr txBox="1">
            <a:spLocks noChangeArrowheads="1"/>
          </p:cNvSpPr>
          <p:nvPr/>
        </p:nvSpPr>
        <p:spPr bwMode="auto">
          <a:xfrm>
            <a:off x="159798" y="5646233"/>
            <a:ext cx="56388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en-US" sz="1600" b="1" dirty="0" smtClean="0"/>
              <a:t>i-clicker.</a:t>
            </a:r>
          </a:p>
          <a:p>
            <a:r>
              <a:rPr lang="en-US" sz="1600" dirty="0" smtClean="0"/>
              <a:t>Which </a:t>
            </a:r>
            <a:r>
              <a:rPr lang="en-US" sz="1600" dirty="0"/>
              <a:t>equation do you get for point </a:t>
            </a:r>
            <a:r>
              <a:rPr lang="en-US" sz="1600" i="1" dirty="0"/>
              <a:t>A</a:t>
            </a:r>
            <a:r>
              <a:rPr lang="en-US" sz="1600" dirty="0"/>
              <a:t>?</a:t>
            </a:r>
            <a:endParaRPr lang="en-US" sz="1600" dirty="0">
              <a:sym typeface="Symbol" pitchFamily="18" charset="2"/>
            </a:endParaRPr>
          </a:p>
          <a:p>
            <a:r>
              <a:rPr lang="en-US" sz="1600" dirty="0">
                <a:sym typeface="Symbol" pitchFamily="18" charset="2"/>
              </a:rPr>
              <a:t>A)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1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2</a:t>
            </a:r>
            <a:r>
              <a:rPr lang="en-US" sz="1600" dirty="0">
                <a:sym typeface="Symbol" pitchFamily="18" charset="2"/>
              </a:rPr>
              <a:t> =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3</a:t>
            </a:r>
            <a:r>
              <a:rPr lang="en-US" sz="1600" dirty="0">
                <a:sym typeface="Symbol" pitchFamily="18" charset="2"/>
              </a:rPr>
              <a:t>		B)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2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3</a:t>
            </a:r>
            <a:r>
              <a:rPr lang="en-US" sz="1600" dirty="0">
                <a:sym typeface="Symbol" pitchFamily="18" charset="2"/>
              </a:rPr>
              <a:t> =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1</a:t>
            </a:r>
            <a:r>
              <a:rPr lang="en-US" sz="1600" dirty="0">
                <a:sym typeface="Symbol" pitchFamily="18" charset="2"/>
              </a:rPr>
              <a:t> </a:t>
            </a:r>
          </a:p>
          <a:p>
            <a:r>
              <a:rPr lang="en-US" sz="1600" dirty="0">
                <a:sym typeface="Symbol" pitchFamily="18" charset="2"/>
              </a:rPr>
              <a:t>C)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1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3</a:t>
            </a:r>
            <a:r>
              <a:rPr lang="en-US" sz="1600" dirty="0">
                <a:sym typeface="Symbol" pitchFamily="18" charset="2"/>
              </a:rPr>
              <a:t> =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2		</a:t>
            </a:r>
            <a:r>
              <a:rPr lang="en-US" sz="1600" dirty="0">
                <a:sym typeface="Symbol" pitchFamily="18" charset="2"/>
              </a:rPr>
              <a:t>D)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1</a:t>
            </a:r>
            <a:r>
              <a:rPr lang="en-US" sz="1600" i="1" dirty="0">
                <a:sym typeface="Symbol" pitchFamily="18" charset="2"/>
              </a:rPr>
              <a:t> + I</a:t>
            </a:r>
            <a:r>
              <a:rPr lang="en-US" sz="1600" baseline="-25000" dirty="0">
                <a:sym typeface="Symbol" pitchFamily="18" charset="2"/>
              </a:rPr>
              <a:t>2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i="1" dirty="0">
                <a:sym typeface="Symbol" pitchFamily="18" charset="2"/>
              </a:rPr>
              <a:t>I</a:t>
            </a:r>
            <a:r>
              <a:rPr lang="en-US" sz="1600" baseline="-25000" dirty="0">
                <a:sym typeface="Symbol" pitchFamily="18" charset="2"/>
              </a:rPr>
              <a:t>3</a:t>
            </a:r>
            <a:r>
              <a:rPr lang="en-US" sz="1600" dirty="0">
                <a:sym typeface="Symbol" pitchFamily="18" charset="2"/>
              </a:rPr>
              <a:t> = 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2849" y="22360"/>
            <a:ext cx="27511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Allow us to analyze complicated, multi-branched circuits, and come up with a set of equations for currents and voltages.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81" grpId="0" build="p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8463" y="782090"/>
            <a:ext cx="873760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/>
              <a:t>2. Rule (loop rule)</a:t>
            </a: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dirty="0"/>
              <a:t>The sum of the </a:t>
            </a:r>
            <a:r>
              <a:rPr lang="en-US" sz="2000" dirty="0" smtClean="0"/>
              <a:t>potential changes around </a:t>
            </a:r>
            <a:r>
              <a:rPr lang="en-US" sz="2000" dirty="0"/>
              <a:t>any closed path of a circuit must be zero. </a:t>
            </a:r>
            <a:r>
              <a:rPr lang="en-US" sz="2000" b="1" u="sng" dirty="0"/>
              <a:t>(Conservation of energy). 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700" y="180641"/>
            <a:ext cx="3162300" cy="579438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Kirchhoff’s Rules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3999" y="2832719"/>
            <a:ext cx="6248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How to apply it:</a:t>
            </a:r>
          </a:p>
          <a:p>
            <a:pPr marL="457200" indent="-457200" eaLnBrk="1" hangingPunct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First, assign a direction to every loop</a:t>
            </a:r>
          </a:p>
          <a:p>
            <a:pPr lvl="1" indent="-457200" eaLnBrk="1" hangingPunct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I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often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pick clockwise</a:t>
            </a:r>
          </a:p>
          <a:p>
            <a:pPr marL="457200" indent="-457200" eaLnBrk="1" hangingPunct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Start anywhere, and set 0 equal to sum of potential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changes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from each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element:</a:t>
            </a:r>
            <a:endParaRPr lang="en-US" sz="1800" dirty="0">
              <a:solidFill>
                <a:schemeClr val="accent6">
                  <a:lumMod val="50000"/>
                </a:schemeClr>
              </a:solidFill>
              <a:sym typeface="Symbol" pitchFamily="18" charset="2"/>
            </a:endParaRPr>
          </a:p>
          <a:p>
            <a:pPr marL="457200" indent="-457200" eaLnBrk="1" hangingPunct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For batteries: 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V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 =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Euclid Math One" pitchFamily="18" charset="2"/>
                <a:sym typeface="Symbol" pitchFamily="18" charset="2"/>
              </a:rPr>
              <a:t>e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Euclid Math One" pitchFamily="18" charset="2"/>
              <a:sym typeface="Symbol" pitchFamily="18" charset="2"/>
            </a:endParaRPr>
          </a:p>
          <a:p>
            <a:pPr lvl="2" indent="-457200" eaLnBrk="1" hangingPunct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It is an increase if you go from – to +</a:t>
            </a:r>
          </a:p>
          <a:p>
            <a:pPr lvl="2" indent="-457200" eaLnBrk="1" hangingPunct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It is a decrease if you go from + to –</a:t>
            </a:r>
          </a:p>
          <a:p>
            <a:pPr marL="457200" indent="-457200" eaLnBrk="1" hangingPunct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For resistors: 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V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 = 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IR</a:t>
            </a:r>
          </a:p>
          <a:p>
            <a:pPr lvl="2" indent="-457200" eaLnBrk="1" hangingPunct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It is a decrease if you go with the current</a:t>
            </a:r>
          </a:p>
          <a:p>
            <a:pPr lvl="2" indent="-457200" eaLnBrk="1" hangingPunct="1">
              <a:buFontTx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It is an increase if you go against the current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858000" y="1908416"/>
            <a:ext cx="2133600" cy="4343400"/>
            <a:chOff x="6858000" y="1853824"/>
            <a:chExt cx="2133600" cy="4343400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7162800" y="2158624"/>
              <a:ext cx="671513" cy="609600"/>
              <a:chOff x="4512" y="1008"/>
              <a:chExt cx="423" cy="384"/>
            </a:xfrm>
          </p:grpSpPr>
          <p:grpSp>
            <p:nvGrpSpPr>
              <p:cNvPr id="13" name="Group 6"/>
              <p:cNvGrpSpPr>
                <a:grpSpLocks/>
              </p:cNvGrpSpPr>
              <p:nvPr/>
            </p:nvGrpSpPr>
            <p:grpSpPr bwMode="auto">
              <a:xfrm rot="5400000">
                <a:off x="4576" y="1176"/>
                <a:ext cx="288" cy="144"/>
                <a:chOff x="2736" y="1632"/>
                <a:chExt cx="288" cy="144"/>
              </a:xfrm>
            </p:grpSpPr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8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4700" y="106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4512" y="100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8001000" y="3835024"/>
              <a:ext cx="762000" cy="609600"/>
              <a:chOff x="4560" y="2544"/>
              <a:chExt cx="480" cy="384"/>
            </a:xfrm>
          </p:grpSpPr>
          <p:grpSp>
            <p:nvGrpSpPr>
              <p:cNvPr id="21" name="Group 14"/>
              <p:cNvGrpSpPr>
                <a:grpSpLocks/>
              </p:cNvGrpSpPr>
              <p:nvPr/>
            </p:nvGrpSpPr>
            <p:grpSpPr bwMode="auto">
              <a:xfrm rot="16200000" flipH="1">
                <a:off x="4631" y="2712"/>
                <a:ext cx="288" cy="144"/>
                <a:chOff x="2736" y="1632"/>
                <a:chExt cx="288" cy="144"/>
              </a:xfrm>
            </p:grpSpPr>
            <p:sp>
              <p:nvSpPr>
                <p:cNvPr id="24" name="Line 15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6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 rot="16200000" flipH="1">
                <a:off x="4556" y="259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 flipH="1">
                <a:off x="4704" y="25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grpSp>
          <p:nvGrpSpPr>
            <p:cNvPr id="28" name="Group 21"/>
            <p:cNvGrpSpPr>
              <a:grpSpLocks/>
            </p:cNvGrpSpPr>
            <p:nvPr/>
          </p:nvGrpSpPr>
          <p:grpSpPr bwMode="auto">
            <a:xfrm>
              <a:off x="6858000" y="4063624"/>
              <a:ext cx="1371600" cy="304800"/>
              <a:chOff x="4272" y="3792"/>
              <a:chExt cx="864" cy="192"/>
            </a:xfrm>
          </p:grpSpPr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flipV="1">
                <a:off x="4416" y="379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464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 flipH="1">
                <a:off x="4560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4656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H="1">
                <a:off x="4752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7"/>
              <p:cNvSpPr>
                <a:spLocks noChangeShapeType="1"/>
              </p:cNvSpPr>
              <p:nvPr/>
            </p:nvSpPr>
            <p:spPr bwMode="auto">
              <a:xfrm>
                <a:off x="4848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 flipV="1">
                <a:off x="4944" y="388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 flipV="1">
                <a:off x="427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 flipV="1">
                <a:off x="499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31"/>
            <p:cNvGrpSpPr>
              <a:grpSpLocks/>
            </p:cNvGrpSpPr>
            <p:nvPr/>
          </p:nvGrpSpPr>
          <p:grpSpPr bwMode="auto">
            <a:xfrm>
              <a:off x="6858000" y="5435224"/>
              <a:ext cx="1371600" cy="304800"/>
              <a:chOff x="4272" y="3792"/>
              <a:chExt cx="864" cy="192"/>
            </a:xfrm>
          </p:grpSpPr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 flipV="1">
                <a:off x="4416" y="379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>
                <a:off x="4464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4"/>
              <p:cNvSpPr>
                <a:spLocks noChangeShapeType="1"/>
              </p:cNvSpPr>
              <p:nvPr/>
            </p:nvSpPr>
            <p:spPr bwMode="auto">
              <a:xfrm flipH="1">
                <a:off x="4560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>
                <a:off x="4656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 flipH="1">
                <a:off x="4752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>
                <a:off x="4848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 flipV="1">
                <a:off x="4944" y="388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 flipV="1">
                <a:off x="427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 flipV="1">
                <a:off x="499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6858000" y="2539624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8686800" y="3911224"/>
              <a:ext cx="0" cy="167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 flipV="1">
              <a:off x="7620000" y="2539624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 flipV="1">
              <a:off x="6858000" y="2539624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 flipV="1">
              <a:off x="8458200" y="421602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46"/>
            <p:cNvGrpSpPr>
              <a:grpSpLocks/>
            </p:cNvGrpSpPr>
            <p:nvPr/>
          </p:nvGrpSpPr>
          <p:grpSpPr bwMode="auto">
            <a:xfrm rot="5400000">
              <a:off x="8001000" y="3073024"/>
              <a:ext cx="1371600" cy="304800"/>
              <a:chOff x="4272" y="3792"/>
              <a:chExt cx="864" cy="192"/>
            </a:xfrm>
          </p:grpSpPr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 flipV="1">
                <a:off x="4416" y="379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48"/>
              <p:cNvSpPr>
                <a:spLocks noChangeShapeType="1"/>
              </p:cNvSpPr>
              <p:nvPr/>
            </p:nvSpPr>
            <p:spPr bwMode="auto">
              <a:xfrm>
                <a:off x="4464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 flipH="1">
                <a:off x="4560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0"/>
              <p:cNvSpPr>
                <a:spLocks noChangeShapeType="1"/>
              </p:cNvSpPr>
              <p:nvPr/>
            </p:nvSpPr>
            <p:spPr bwMode="auto">
              <a:xfrm>
                <a:off x="4656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1"/>
              <p:cNvSpPr>
                <a:spLocks noChangeShapeType="1"/>
              </p:cNvSpPr>
              <p:nvPr/>
            </p:nvSpPr>
            <p:spPr bwMode="auto">
              <a:xfrm flipH="1">
                <a:off x="4752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2"/>
              <p:cNvSpPr>
                <a:spLocks noChangeShapeType="1"/>
              </p:cNvSpPr>
              <p:nvPr/>
            </p:nvSpPr>
            <p:spPr bwMode="auto">
              <a:xfrm>
                <a:off x="4848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3"/>
              <p:cNvSpPr>
                <a:spLocks noChangeShapeType="1"/>
              </p:cNvSpPr>
              <p:nvPr/>
            </p:nvSpPr>
            <p:spPr bwMode="auto">
              <a:xfrm flipV="1">
                <a:off x="4944" y="388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4"/>
              <p:cNvSpPr>
                <a:spLocks noChangeShapeType="1"/>
              </p:cNvSpPr>
              <p:nvPr/>
            </p:nvSpPr>
            <p:spPr bwMode="auto">
              <a:xfrm flipV="1">
                <a:off x="427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5"/>
              <p:cNvSpPr>
                <a:spLocks noChangeShapeType="1"/>
              </p:cNvSpPr>
              <p:nvPr/>
            </p:nvSpPr>
            <p:spPr bwMode="auto">
              <a:xfrm flipV="1">
                <a:off x="499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Text Box 56"/>
            <p:cNvSpPr txBox="1">
              <a:spLocks noChangeArrowheads="1"/>
            </p:cNvSpPr>
            <p:nvPr/>
          </p:nvSpPr>
          <p:spPr bwMode="auto">
            <a:xfrm rot="5400000">
              <a:off x="7734300" y="3061197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</a:rPr>
                <a:t>3 </a:t>
              </a:r>
              <a:r>
                <a:rPr lang="en-US" sz="2400" dirty="0">
                  <a:solidFill>
                    <a:schemeClr val="tx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4" name="Text Box 57"/>
            <p:cNvSpPr txBox="1">
              <a:spLocks noChangeArrowheads="1"/>
            </p:cNvSpPr>
            <p:nvPr/>
          </p:nvSpPr>
          <p:spPr bwMode="auto">
            <a:xfrm>
              <a:off x="6934200" y="4292224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5 </a:t>
              </a: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5" name="Text Box 58"/>
            <p:cNvSpPr txBox="1">
              <a:spLocks noChangeArrowheads="1"/>
            </p:cNvSpPr>
            <p:nvPr/>
          </p:nvSpPr>
          <p:spPr bwMode="auto">
            <a:xfrm>
              <a:off x="6858000" y="5663824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4 </a:t>
              </a: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6" name="Text Box 59"/>
            <p:cNvSpPr txBox="1">
              <a:spLocks noChangeArrowheads="1"/>
            </p:cNvSpPr>
            <p:nvPr/>
          </p:nvSpPr>
          <p:spPr bwMode="auto">
            <a:xfrm>
              <a:off x="6858000" y="1853824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12 V</a:t>
              </a:r>
              <a:endParaRPr lang="en-US" sz="2400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67" name="Text Box 60"/>
            <p:cNvSpPr txBox="1">
              <a:spLocks noChangeArrowheads="1"/>
            </p:cNvSpPr>
            <p:nvPr/>
          </p:nvSpPr>
          <p:spPr bwMode="auto">
            <a:xfrm>
              <a:off x="7696200" y="4368424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6 V</a:t>
              </a:r>
              <a:endParaRPr lang="en-US" sz="2400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68" name="Line 61"/>
            <p:cNvSpPr>
              <a:spLocks noChangeShapeType="1"/>
            </p:cNvSpPr>
            <p:nvPr/>
          </p:nvSpPr>
          <p:spPr bwMode="auto">
            <a:xfrm flipV="1">
              <a:off x="8153400" y="5587624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" name="Group 62"/>
            <p:cNvGrpSpPr>
              <a:grpSpLocks/>
            </p:cNvGrpSpPr>
            <p:nvPr/>
          </p:nvGrpSpPr>
          <p:grpSpPr bwMode="auto">
            <a:xfrm>
              <a:off x="7924800" y="1930024"/>
              <a:ext cx="609600" cy="457200"/>
              <a:chOff x="4800" y="1056"/>
              <a:chExt cx="384" cy="288"/>
            </a:xfrm>
          </p:grpSpPr>
          <p:sp>
            <p:nvSpPr>
              <p:cNvPr id="70" name="Line 63"/>
              <p:cNvSpPr>
                <a:spLocks noChangeShapeType="1"/>
              </p:cNvSpPr>
              <p:nvPr/>
            </p:nvSpPr>
            <p:spPr bwMode="auto">
              <a:xfrm>
                <a:off x="4800" y="134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 Box 64"/>
              <p:cNvSpPr txBox="1">
                <a:spLocks noChangeArrowheads="1"/>
              </p:cNvSpPr>
              <p:nvPr/>
            </p:nvSpPr>
            <p:spPr bwMode="auto">
              <a:xfrm>
                <a:off x="4848" y="105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solidFill>
                      <a:schemeClr val="accent2"/>
                    </a:solidFill>
                  </a:rPr>
                  <a:t>I</a:t>
                </a:r>
                <a:r>
                  <a:rPr lang="en-US" sz="2400" b="1" baseline="-25000">
                    <a:solidFill>
                      <a:schemeClr val="accent2"/>
                    </a:solidFill>
                  </a:rPr>
                  <a:t>1</a:t>
                </a:r>
                <a:endParaRPr lang="en-US" sz="2400" b="1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p:grpSp>
        <p:grpSp>
          <p:nvGrpSpPr>
            <p:cNvPr id="72" name="Group 65"/>
            <p:cNvGrpSpPr>
              <a:grpSpLocks/>
            </p:cNvGrpSpPr>
            <p:nvPr/>
          </p:nvGrpSpPr>
          <p:grpSpPr bwMode="auto">
            <a:xfrm>
              <a:off x="7239000" y="3530224"/>
              <a:ext cx="533400" cy="457200"/>
              <a:chOff x="4560" y="2112"/>
              <a:chExt cx="336" cy="288"/>
            </a:xfrm>
          </p:grpSpPr>
          <p:sp>
            <p:nvSpPr>
              <p:cNvPr id="73" name="Line 66"/>
              <p:cNvSpPr>
                <a:spLocks noChangeShapeType="1"/>
              </p:cNvSpPr>
              <p:nvPr/>
            </p:nvSpPr>
            <p:spPr bwMode="auto">
              <a:xfrm>
                <a:off x="4560" y="240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 Box 67"/>
              <p:cNvSpPr txBox="1">
                <a:spLocks noChangeArrowheads="1"/>
              </p:cNvSpPr>
              <p:nvPr/>
            </p:nvSpPr>
            <p:spPr bwMode="auto">
              <a:xfrm>
                <a:off x="4560" y="211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solidFill>
                      <a:schemeClr val="accent2"/>
                    </a:solidFill>
                  </a:rPr>
                  <a:t>I</a:t>
                </a:r>
                <a:r>
                  <a:rPr lang="en-US" sz="2400" b="1" baseline="-25000">
                    <a:solidFill>
                      <a:schemeClr val="accent2"/>
                    </a:solidFill>
                  </a:rPr>
                  <a:t>2</a:t>
                </a:r>
                <a:endParaRPr lang="en-US" sz="2400" b="1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75" name="AutoShape 68"/>
            <p:cNvSpPr>
              <a:spLocks noChangeArrowheads="1"/>
            </p:cNvSpPr>
            <p:nvPr/>
          </p:nvSpPr>
          <p:spPr bwMode="auto">
            <a:xfrm>
              <a:off x="7315200" y="3007334"/>
              <a:ext cx="762000" cy="533400"/>
            </a:xfrm>
            <a:custGeom>
              <a:avLst/>
              <a:gdLst>
                <a:gd name="G0" fmla="+- 8191599 0 0"/>
                <a:gd name="G1" fmla="+- -11796480 0 0"/>
                <a:gd name="G2" fmla="+- 8191599 0 -11796480"/>
                <a:gd name="G3" fmla="+- 10800 0 0"/>
                <a:gd name="G4" fmla="+- 0 0 819159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32 0 0"/>
                <a:gd name="G9" fmla="+- 0 0 -11796480"/>
                <a:gd name="G10" fmla="+- 7532 0 2700"/>
                <a:gd name="G11" fmla="cos G10 8191599"/>
                <a:gd name="G12" fmla="sin G10 8191599"/>
                <a:gd name="G13" fmla="cos 13500 8191599"/>
                <a:gd name="G14" fmla="sin 13500 8191599"/>
                <a:gd name="G15" fmla="+- G11 10800 0"/>
                <a:gd name="G16" fmla="+- G12 10800 0"/>
                <a:gd name="G17" fmla="+- G13 10800 0"/>
                <a:gd name="G18" fmla="+- G14 10800 0"/>
                <a:gd name="G19" fmla="*/ 7532 1 2"/>
                <a:gd name="G20" fmla="+- G19 5400 0"/>
                <a:gd name="G21" fmla="cos G20 8191599"/>
                <a:gd name="G22" fmla="sin G20 8191599"/>
                <a:gd name="G23" fmla="+- G21 10800 0"/>
                <a:gd name="G24" fmla="+- G12 G23 G22"/>
                <a:gd name="G25" fmla="+- G22 G23 G11"/>
                <a:gd name="G26" fmla="cos 10800 8191599"/>
                <a:gd name="G27" fmla="sin 10800 8191599"/>
                <a:gd name="G28" fmla="cos 7532 8191599"/>
                <a:gd name="G29" fmla="sin 7532 819159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819159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32 G39"/>
                <a:gd name="G43" fmla="sin 7532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379 w 21600"/>
                <a:gd name="T5" fmla="*/ 5812 h 21600"/>
                <a:gd name="T6" fmla="*/ 1634 w 21600"/>
                <a:gd name="T7" fmla="*/ 10800 h 21600"/>
                <a:gd name="T8" fmla="*/ 17480 w 21600"/>
                <a:gd name="T9" fmla="*/ 7321 h 21600"/>
                <a:gd name="T10" fmla="*/ 3057 w 21600"/>
                <a:gd name="T11" fmla="*/ 21859 h 21600"/>
                <a:gd name="T12" fmla="*/ 1993 w 21600"/>
                <a:gd name="T13" fmla="*/ 15823 h 21600"/>
                <a:gd name="T14" fmla="*/ 8028 w 21600"/>
                <a:gd name="T15" fmla="*/ 1475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480" y="16970"/>
                  </a:moveTo>
                  <a:cubicBezTo>
                    <a:pt x="7746" y="17856"/>
                    <a:pt x="9254" y="18332"/>
                    <a:pt x="10800" y="18332"/>
                  </a:cubicBezTo>
                  <a:cubicBezTo>
                    <a:pt x="14959" y="18332"/>
                    <a:pt x="18332" y="14959"/>
                    <a:pt x="18332" y="10800"/>
                  </a:cubicBezTo>
                  <a:cubicBezTo>
                    <a:pt x="18332" y="6640"/>
                    <a:pt x="14959" y="3268"/>
                    <a:pt x="10800" y="3268"/>
                  </a:cubicBezTo>
                  <a:cubicBezTo>
                    <a:pt x="6640" y="3268"/>
                    <a:pt x="3268" y="6640"/>
                    <a:pt x="3268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8584" y="21600"/>
                    <a:pt x="6421" y="20918"/>
                    <a:pt x="4606" y="19647"/>
                  </a:cubicBezTo>
                  <a:lnTo>
                    <a:pt x="3057" y="21859"/>
                  </a:lnTo>
                  <a:lnTo>
                    <a:pt x="1993" y="15823"/>
                  </a:lnTo>
                  <a:lnTo>
                    <a:pt x="8028" y="14758"/>
                  </a:lnTo>
                  <a:lnTo>
                    <a:pt x="6480" y="1697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" name="Group 69"/>
            <p:cNvGrpSpPr>
              <a:grpSpLocks/>
            </p:cNvGrpSpPr>
            <p:nvPr/>
          </p:nvGrpSpPr>
          <p:grpSpPr bwMode="auto">
            <a:xfrm>
              <a:off x="8153400" y="5740024"/>
              <a:ext cx="533400" cy="457200"/>
              <a:chOff x="5136" y="3456"/>
              <a:chExt cx="336" cy="288"/>
            </a:xfrm>
          </p:grpSpPr>
          <p:sp>
            <p:nvSpPr>
              <p:cNvPr id="77" name="Line 70"/>
              <p:cNvSpPr>
                <a:spLocks noChangeShapeType="1"/>
              </p:cNvSpPr>
              <p:nvPr/>
            </p:nvSpPr>
            <p:spPr bwMode="auto">
              <a:xfrm>
                <a:off x="5136" y="345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Text Box 71"/>
              <p:cNvSpPr txBox="1">
                <a:spLocks noChangeArrowheads="1"/>
              </p:cNvSpPr>
              <p:nvPr/>
            </p:nvSpPr>
            <p:spPr bwMode="auto">
              <a:xfrm>
                <a:off x="5136" y="345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solidFill>
                      <a:schemeClr val="accent2"/>
                    </a:solidFill>
                  </a:rPr>
                  <a:t>I</a:t>
                </a:r>
                <a:r>
                  <a:rPr lang="en-US" sz="2400" b="1" baseline="-25000">
                    <a:solidFill>
                      <a:schemeClr val="accent2"/>
                    </a:solidFill>
                  </a:rPr>
                  <a:t>3</a:t>
                </a:r>
                <a:endParaRPr lang="en-US" sz="2400" b="1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79" name="AutoShape 72"/>
            <p:cNvSpPr>
              <a:spLocks noChangeArrowheads="1"/>
            </p:cNvSpPr>
            <p:nvPr/>
          </p:nvSpPr>
          <p:spPr bwMode="auto">
            <a:xfrm>
              <a:off x="7315200" y="4673224"/>
              <a:ext cx="762000" cy="533400"/>
            </a:xfrm>
            <a:custGeom>
              <a:avLst/>
              <a:gdLst>
                <a:gd name="G0" fmla="+- 8191599 0 0"/>
                <a:gd name="G1" fmla="+- -11796480 0 0"/>
                <a:gd name="G2" fmla="+- 8191599 0 -11796480"/>
                <a:gd name="G3" fmla="+- 10800 0 0"/>
                <a:gd name="G4" fmla="+- 0 0 819159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32 0 0"/>
                <a:gd name="G9" fmla="+- 0 0 -11796480"/>
                <a:gd name="G10" fmla="+- 7532 0 2700"/>
                <a:gd name="G11" fmla="cos G10 8191599"/>
                <a:gd name="G12" fmla="sin G10 8191599"/>
                <a:gd name="G13" fmla="cos 13500 8191599"/>
                <a:gd name="G14" fmla="sin 13500 8191599"/>
                <a:gd name="G15" fmla="+- G11 10800 0"/>
                <a:gd name="G16" fmla="+- G12 10800 0"/>
                <a:gd name="G17" fmla="+- G13 10800 0"/>
                <a:gd name="G18" fmla="+- G14 10800 0"/>
                <a:gd name="G19" fmla="*/ 7532 1 2"/>
                <a:gd name="G20" fmla="+- G19 5400 0"/>
                <a:gd name="G21" fmla="cos G20 8191599"/>
                <a:gd name="G22" fmla="sin G20 8191599"/>
                <a:gd name="G23" fmla="+- G21 10800 0"/>
                <a:gd name="G24" fmla="+- G12 G23 G22"/>
                <a:gd name="G25" fmla="+- G22 G23 G11"/>
                <a:gd name="G26" fmla="cos 10800 8191599"/>
                <a:gd name="G27" fmla="sin 10800 8191599"/>
                <a:gd name="G28" fmla="cos 7532 8191599"/>
                <a:gd name="G29" fmla="sin 7532 819159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819159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32 G39"/>
                <a:gd name="G43" fmla="sin 7532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379 w 21600"/>
                <a:gd name="T5" fmla="*/ 5812 h 21600"/>
                <a:gd name="T6" fmla="*/ 1634 w 21600"/>
                <a:gd name="T7" fmla="*/ 10800 h 21600"/>
                <a:gd name="T8" fmla="*/ 17480 w 21600"/>
                <a:gd name="T9" fmla="*/ 7321 h 21600"/>
                <a:gd name="T10" fmla="*/ 3057 w 21600"/>
                <a:gd name="T11" fmla="*/ 21859 h 21600"/>
                <a:gd name="T12" fmla="*/ 1993 w 21600"/>
                <a:gd name="T13" fmla="*/ 15823 h 21600"/>
                <a:gd name="T14" fmla="*/ 8028 w 21600"/>
                <a:gd name="T15" fmla="*/ 1475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480" y="16970"/>
                  </a:moveTo>
                  <a:cubicBezTo>
                    <a:pt x="7746" y="17856"/>
                    <a:pt x="9254" y="18332"/>
                    <a:pt x="10800" y="18332"/>
                  </a:cubicBezTo>
                  <a:cubicBezTo>
                    <a:pt x="14959" y="18332"/>
                    <a:pt x="18332" y="14959"/>
                    <a:pt x="18332" y="10800"/>
                  </a:cubicBezTo>
                  <a:cubicBezTo>
                    <a:pt x="18332" y="6640"/>
                    <a:pt x="14959" y="3268"/>
                    <a:pt x="10800" y="3268"/>
                  </a:cubicBezTo>
                  <a:cubicBezTo>
                    <a:pt x="6640" y="3268"/>
                    <a:pt x="3268" y="6640"/>
                    <a:pt x="3268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8584" y="21600"/>
                    <a:pt x="6421" y="20918"/>
                    <a:pt x="4606" y="19647"/>
                  </a:cubicBezTo>
                  <a:lnTo>
                    <a:pt x="3057" y="21859"/>
                  </a:lnTo>
                  <a:lnTo>
                    <a:pt x="1993" y="15823"/>
                  </a:lnTo>
                  <a:lnTo>
                    <a:pt x="8028" y="14758"/>
                  </a:lnTo>
                  <a:lnTo>
                    <a:pt x="6480" y="1697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59304" y="6211669"/>
            <a:ext cx="682729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Example:</a:t>
            </a:r>
          </a:p>
          <a:p>
            <a:r>
              <a:rPr lang="en-US" sz="1800" dirty="0" smtClean="0"/>
              <a:t>Set up the equations for loop 1 and loop 2. What are currents I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I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I</a:t>
            </a:r>
            <a:r>
              <a:rPr lang="en-US" sz="1800" baseline="-25000" dirty="0" smtClean="0"/>
              <a:t>3</a:t>
            </a:r>
            <a:r>
              <a:rPr lang="en-US" sz="1800" dirty="0"/>
              <a:t>?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54265"/>
              </p:ext>
            </p:extLst>
          </p:nvPr>
        </p:nvGraphicFramePr>
        <p:xfrm>
          <a:off x="3416807" y="2054264"/>
          <a:ext cx="222091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4" name="Equation" r:id="rId3" imgW="901440" imgH="355320" progId="Equation.DSMT4">
                  <p:embed/>
                </p:oleObj>
              </mc:Choice>
              <mc:Fallback>
                <p:oleObj name="Equation" r:id="rId3" imgW="901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807" y="2054264"/>
                        <a:ext cx="2220912" cy="77311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6674070" y="2518016"/>
            <a:ext cx="157655" cy="15765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678884" y="4190468"/>
            <a:ext cx="157655" cy="157655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12237" y="192139"/>
            <a:ext cx="8739051" cy="6355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When applying Kirchhoff’s rules</a:t>
            </a:r>
            <a:r>
              <a:rPr lang="en-US" sz="2000" b="1" dirty="0" smtClean="0"/>
              <a:t>:</a:t>
            </a:r>
            <a:endParaRPr lang="en-US" sz="1800" b="1" dirty="0"/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/>
              <a:t>Label </a:t>
            </a:r>
            <a:r>
              <a:rPr lang="en-US" sz="1800" dirty="0"/>
              <a:t>+ and - for each battery. The long side of a battery symbol is +.  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/>
              <a:t>Label </a:t>
            </a:r>
            <a:r>
              <a:rPr lang="en-US" sz="1800" dirty="0"/>
              <a:t>the current in each branch in the circuit with a symbol and an </a:t>
            </a:r>
            <a:r>
              <a:rPr lang="en-US" sz="1800" u="sng" dirty="0" smtClean="0"/>
              <a:t>arrow (direction)</a:t>
            </a:r>
            <a:r>
              <a:rPr lang="en-US" sz="1800" dirty="0" smtClean="0"/>
              <a:t>. </a:t>
            </a:r>
            <a:r>
              <a:rPr lang="en-US" sz="1800" dirty="0"/>
              <a:t>The direction of the arrow can be chosen arbitrarily. If the current is actually in the opposite  direction, it will come out with a minus sign in the </a:t>
            </a:r>
            <a:r>
              <a:rPr lang="en-US" sz="1800" dirty="0" smtClean="0"/>
              <a:t>solution.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/>
              <a:t>Apply </a:t>
            </a:r>
            <a:r>
              <a:rPr lang="en-US" sz="1800" dirty="0"/>
              <a:t>Kirchhoff’s junction rule at </a:t>
            </a:r>
            <a:r>
              <a:rPr lang="en-US" sz="1800" b="1" dirty="0"/>
              <a:t>each</a:t>
            </a:r>
            <a:r>
              <a:rPr lang="en-US" sz="1800" dirty="0"/>
              <a:t> junction, the loop rule at </a:t>
            </a:r>
            <a:r>
              <a:rPr lang="en-US" sz="1800" dirty="0" smtClean="0"/>
              <a:t>one </a:t>
            </a:r>
            <a:r>
              <a:rPr lang="en-US" sz="1800" dirty="0"/>
              <a:t>or more loops. (Need as many equations as there are unknowns; possibly need more equations since some may be redundant</a:t>
            </a:r>
            <a:r>
              <a:rPr lang="en-US" sz="1800" dirty="0" smtClean="0"/>
              <a:t>.)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/>
              <a:t>When </a:t>
            </a:r>
            <a:r>
              <a:rPr lang="en-US" sz="1800" dirty="0"/>
              <a:t>applying the loop rule, follow each loop in one direction only (either clockwise or counterclockwise). Pay attention to </a:t>
            </a:r>
            <a:r>
              <a:rPr lang="en-US" sz="1800" dirty="0" smtClean="0"/>
              <a:t>signs:</a:t>
            </a:r>
          </a:p>
          <a:p>
            <a:pPr marL="800100" lvl="1" indent="-342900">
              <a:spcBef>
                <a:spcPct val="50000"/>
              </a:spcBef>
              <a:buAutoNum type="alphaUcPeriod"/>
            </a:pPr>
            <a:r>
              <a:rPr lang="en-US" sz="1800" dirty="0" smtClean="0"/>
              <a:t>For </a:t>
            </a:r>
            <a:r>
              <a:rPr lang="en-US" sz="1800" dirty="0"/>
              <a:t>a resistor, the sign of the potential difference is negative if your </a:t>
            </a:r>
            <a:r>
              <a:rPr lang="en-US" sz="1800" dirty="0" smtClean="0"/>
              <a:t>chosen </a:t>
            </a:r>
            <a:r>
              <a:rPr lang="en-US" sz="1800" dirty="0"/>
              <a:t>loop direction is the same as the chosen current direction through that resistor; the sign is positive if you are moving opposite to the chosen current direction.  </a:t>
            </a:r>
            <a:endParaRPr lang="en-US" sz="1800" dirty="0" smtClean="0"/>
          </a:p>
          <a:p>
            <a:pPr marL="800100" lvl="1" indent="-342900">
              <a:spcBef>
                <a:spcPct val="50000"/>
              </a:spcBef>
              <a:buAutoNum type="alphaUcPeriod"/>
            </a:pPr>
            <a:r>
              <a:rPr lang="en-US" sz="1800" dirty="0" smtClean="0"/>
              <a:t>For </a:t>
            </a:r>
            <a:r>
              <a:rPr lang="en-US" sz="1800" dirty="0"/>
              <a:t>a battery, the sign of the potential difference is positive if your loop direction moves from the negative terminal toward the positive terminal; the sign will be negative if you are moving from the positive terminal toward the negative terminal.  </a:t>
            </a:r>
            <a:endParaRPr lang="en-US" sz="1800" dirty="0" smtClean="0"/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/>
              <a:t>Solve </a:t>
            </a:r>
            <a:r>
              <a:rPr lang="en-US" sz="1800" dirty="0"/>
              <a:t>the equations for the unknowns. Be careful not to err with signs. At the end check your answers by plugging them into the original equations. </a:t>
            </a:r>
            <a:r>
              <a:rPr lang="en-US" sz="1800" dirty="0" smtClean="0">
                <a:solidFill>
                  <a:srgbClr val="FF0000"/>
                </a:solidFill>
              </a:rPr>
              <a:t>We will use Maple, or other programs to solve equation sets.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17500" y="142240"/>
            <a:ext cx="8724900" cy="46166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White board example: Solving </a:t>
            </a:r>
            <a:r>
              <a:rPr lang="en-US" dirty="0"/>
              <a:t>problems with Kirchhoff’s rules:</a:t>
            </a:r>
          </a:p>
        </p:txBody>
      </p:sp>
      <p:pic>
        <p:nvPicPr>
          <p:cNvPr id="94211" name="Picture 3" descr="J:\data\guthold\Physics 25\Figrure 19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8798" r="3323" b="25452"/>
          <a:stretch>
            <a:fillRect/>
          </a:stretch>
        </p:blipFill>
        <p:spPr bwMode="auto">
          <a:xfrm>
            <a:off x="4195763" y="937260"/>
            <a:ext cx="4846637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14300" y="1026160"/>
            <a:ext cx="41021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Using Kirchhoff’s rules. </a:t>
            </a:r>
          </a:p>
          <a:p>
            <a:pPr>
              <a:spcBef>
                <a:spcPct val="50000"/>
              </a:spcBef>
            </a:pPr>
            <a:r>
              <a:rPr lang="en-US"/>
              <a:t>Calculate the currents I</a:t>
            </a:r>
            <a:r>
              <a:rPr lang="en-US" baseline="-25000"/>
              <a:t>1</a:t>
            </a:r>
            <a:r>
              <a:rPr lang="en-US"/>
              <a:t>, I</a:t>
            </a:r>
            <a:r>
              <a:rPr lang="en-US" baseline="-25000"/>
              <a:t>2</a:t>
            </a:r>
            <a:r>
              <a:rPr lang="en-US"/>
              <a:t>, I</a:t>
            </a:r>
            <a:r>
              <a:rPr lang="en-US" baseline="-25000"/>
              <a:t>3</a:t>
            </a:r>
            <a:r>
              <a:rPr lang="en-US"/>
              <a:t> in each of the branches of the circuit in the Figure. 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We have three unknowns</a:t>
            </a:r>
          </a:p>
          <a:p>
            <a:pPr>
              <a:spcBef>
                <a:spcPct val="50000"/>
              </a:spcBef>
            </a:pPr>
            <a:r>
              <a:rPr lang="en-US"/>
              <a:t>--&gt; We need three equations.  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7658100" y="281686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+</a:t>
            </a:r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664200" y="417576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+</a:t>
            </a:r>
            <a:endParaRPr lang="en-U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7785100" y="272796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-</a:t>
            </a:r>
            <a:endParaRPr lang="en-US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575300" y="408686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-</a:t>
            </a:r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14300" y="4846320"/>
            <a:ext cx="8928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" y="5492849"/>
                <a:ext cx="8928100" cy="13106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n-NO" sz="2000" dirty="0" smtClean="0"/>
                  <a:t>solve({I3 = I1+I2, -30*I1+45-41*I3 </a:t>
                </a:r>
                <a:r>
                  <a:rPr lang="nn-NO" sz="2000" dirty="0"/>
                  <a:t>= 0, 41*I3+21*I2-125 = 0}, {I1, I2, I3</a:t>
                </a:r>
                <a:r>
                  <a:rPr lang="nn-NO" sz="2000" dirty="0" smtClean="0"/>
                  <a:t>});</a:t>
                </a:r>
              </a:p>
              <a:p>
                <a:endParaRPr lang="nn-NO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2335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2721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7030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2721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1565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907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5492849"/>
                <a:ext cx="8928100" cy="1310615"/>
              </a:xfrm>
              <a:prstGeom prst="rect">
                <a:avLst/>
              </a:prstGeom>
              <a:blipFill rotWithShape="0">
                <a:blip r:embed="rId3"/>
                <a:stretch>
                  <a:fillRect l="-682" t="-18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4300" y="4858220"/>
            <a:ext cx="826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Use Maple, a powerful Math program to solve equation set for us: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25412" y="177800"/>
            <a:ext cx="8868463" cy="83099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Circuits containing a resistor and a </a:t>
            </a:r>
            <a:r>
              <a:rPr lang="en-US" dirty="0" smtClean="0"/>
              <a:t>capacitor (RC circuits)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(Still DC </a:t>
            </a:r>
            <a:r>
              <a:rPr lang="en-US" sz="1600" dirty="0" smtClean="0">
                <a:sym typeface="Wingdings" pitchFamily="2" charset="2"/>
              </a:rPr>
              <a:t> current in one direction, but changes over time (decreases, increases).  </a:t>
            </a:r>
            <a:endParaRPr lang="en-US" sz="1600" dirty="0"/>
          </a:p>
        </p:txBody>
      </p:sp>
      <p:pic>
        <p:nvPicPr>
          <p:cNvPr id="98307" name="Picture 3" descr="J:\data\guthold\Physics 25\Figrure 19-17&amp;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48345" r="3905" b="24324"/>
          <a:stretch/>
        </p:blipFill>
        <p:spPr bwMode="auto">
          <a:xfrm>
            <a:off x="3340734" y="1254759"/>
            <a:ext cx="4797425" cy="18840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83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69890"/>
              </p:ext>
            </p:extLst>
          </p:nvPr>
        </p:nvGraphicFramePr>
        <p:xfrm>
          <a:off x="6710996" y="3926386"/>
          <a:ext cx="14271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1" name="Equation" r:id="rId4" imgW="774360" imgH="342720" progId="Equation.DSMT4">
                  <p:embed/>
                </p:oleObj>
              </mc:Choice>
              <mc:Fallback>
                <p:oleObj name="Equation" r:id="rId4" imgW="774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996" y="3926386"/>
                        <a:ext cx="1427163" cy="63182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367427" y="5579591"/>
            <a:ext cx="84290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Time </a:t>
            </a:r>
            <a:r>
              <a:rPr lang="en-US" sz="1800" b="1" dirty="0" smtClean="0"/>
              <a:t>constant: </a:t>
            </a:r>
            <a:r>
              <a:rPr lang="en-US" sz="1800" b="1" dirty="0"/>
              <a:t>RC </a:t>
            </a:r>
            <a:r>
              <a:rPr lang="en-US" sz="1800" dirty="0"/>
              <a:t>(units</a:t>
            </a:r>
            <a:r>
              <a:rPr lang="en-US" sz="1800" dirty="0" smtClean="0"/>
              <a:t>: second</a:t>
            </a:r>
            <a:r>
              <a:rPr lang="en-US" sz="1800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1800" b="1" dirty="0"/>
              <a:t>Large RC</a:t>
            </a:r>
            <a:r>
              <a:rPr lang="en-US" sz="1800" dirty="0"/>
              <a:t>: slow discharging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In a time t = </a:t>
            </a:r>
            <a:r>
              <a:rPr lang="en-US" sz="1800" dirty="0">
                <a:latin typeface="Symbol" pitchFamily="18" charset="2"/>
              </a:rPr>
              <a:t>t</a:t>
            </a:r>
            <a:r>
              <a:rPr lang="en-US" sz="1800" dirty="0"/>
              <a:t> = RC seconds </a:t>
            </a:r>
            <a:r>
              <a:rPr lang="en-US" sz="1800" dirty="0" smtClean="0"/>
              <a:t>charge (also voltage and current) fall </a:t>
            </a:r>
            <a:r>
              <a:rPr lang="en-US" sz="1800" dirty="0"/>
              <a:t>to 37% </a:t>
            </a:r>
            <a:r>
              <a:rPr lang="en-US" sz="1800" dirty="0" smtClean="0"/>
              <a:t>(1/e = 0.37)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84421" y="1928479"/>
            <a:ext cx="411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</a:t>
            </a:r>
            <a:r>
              <a:rPr lang="en-US" u="sng" dirty="0" smtClean="0"/>
              <a:t>ischarging a capacitor:</a:t>
            </a:r>
            <a:endParaRPr lang="en-US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457859"/>
              </p:ext>
            </p:extLst>
          </p:nvPr>
        </p:nvGraphicFramePr>
        <p:xfrm>
          <a:off x="447670" y="3888661"/>
          <a:ext cx="17780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2" name="Equation" r:id="rId6" imgW="965160" imgH="342720" progId="Equation.DSMT4">
                  <p:embed/>
                </p:oleObj>
              </mc:Choice>
              <mc:Fallback>
                <p:oleObj name="Equation" r:id="rId6" imgW="965160" imgH="342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0" y="3888661"/>
                        <a:ext cx="1778000" cy="63182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500726"/>
              </p:ext>
            </p:extLst>
          </p:nvPr>
        </p:nvGraphicFramePr>
        <p:xfrm>
          <a:off x="2881396" y="3835683"/>
          <a:ext cx="29956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3" name="Equation" r:id="rId8" imgW="1625400" imgH="419040" progId="Equation.DSMT4">
                  <p:embed/>
                </p:oleObj>
              </mc:Choice>
              <mc:Fallback>
                <p:oleObj name="Equation" r:id="rId8" imgW="162540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96" y="3835683"/>
                        <a:ext cx="2995612" cy="773113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761257"/>
              </p:ext>
            </p:extLst>
          </p:nvPr>
        </p:nvGraphicFramePr>
        <p:xfrm>
          <a:off x="7082478" y="4967463"/>
          <a:ext cx="9588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4" name="Equation" r:id="rId10" imgW="520560" imgH="393480" progId="Equation.DSMT4">
                  <p:embed/>
                </p:oleObj>
              </mc:Choice>
              <mc:Fallback>
                <p:oleObj name="Equation" r:id="rId10" imgW="5205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478" y="4967463"/>
                        <a:ext cx="958850" cy="72548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4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25412" y="177800"/>
            <a:ext cx="8868463" cy="83099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Circuits containing a resistor and a </a:t>
            </a:r>
            <a:r>
              <a:rPr lang="en-US" dirty="0" smtClean="0"/>
              <a:t>capacitor (RC circuits)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(Still DC </a:t>
            </a:r>
            <a:r>
              <a:rPr lang="en-US" sz="1600" dirty="0" smtClean="0">
                <a:sym typeface="Wingdings" pitchFamily="2" charset="2"/>
              </a:rPr>
              <a:t> current in one direction, but changes over time (decreases, increases).  </a:t>
            </a:r>
            <a:endParaRPr lang="en-US" sz="1600" dirty="0"/>
          </a:p>
        </p:txBody>
      </p:sp>
      <p:graphicFrame>
        <p:nvGraphicFramePr>
          <p:cNvPr id="983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022702"/>
              </p:ext>
            </p:extLst>
          </p:nvPr>
        </p:nvGraphicFramePr>
        <p:xfrm>
          <a:off x="3546912" y="4115019"/>
          <a:ext cx="1800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9" name="Equation" r:id="rId3" imgW="977760" imgH="330120" progId="Equation.DSMT4">
                  <p:embed/>
                </p:oleObj>
              </mc:Choice>
              <mc:Fallback>
                <p:oleObj name="Equation" r:id="rId3" imgW="977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912" y="4115019"/>
                        <a:ext cx="1800225" cy="6096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564856" y="5330207"/>
            <a:ext cx="80284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Time </a:t>
            </a:r>
            <a:r>
              <a:rPr lang="en-US" sz="1800" b="1" dirty="0" smtClean="0"/>
              <a:t>constant: </a:t>
            </a:r>
            <a:r>
              <a:rPr lang="en-US" sz="1800" b="1" dirty="0"/>
              <a:t>RC </a:t>
            </a:r>
            <a:r>
              <a:rPr lang="en-US" sz="1800" dirty="0"/>
              <a:t>(units</a:t>
            </a:r>
            <a:r>
              <a:rPr lang="en-US" sz="1800" dirty="0" smtClean="0"/>
              <a:t>: second</a:t>
            </a:r>
            <a:r>
              <a:rPr lang="en-US" sz="1800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1800" b="1" dirty="0"/>
              <a:t>Large RC</a:t>
            </a:r>
            <a:r>
              <a:rPr lang="en-US" sz="1800" dirty="0"/>
              <a:t>: slow discharging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In a time t = </a:t>
            </a:r>
            <a:r>
              <a:rPr lang="en-US" sz="1800" dirty="0">
                <a:latin typeface="Symbol" pitchFamily="18" charset="2"/>
              </a:rPr>
              <a:t>t</a:t>
            </a:r>
            <a:r>
              <a:rPr lang="en-US" sz="1800" dirty="0"/>
              <a:t> = RC seconds voltage </a:t>
            </a:r>
            <a:r>
              <a:rPr lang="en-US" sz="1800" dirty="0" smtClean="0"/>
              <a:t>increases to 63% </a:t>
            </a:r>
            <a:r>
              <a:rPr lang="en-US" sz="1800" dirty="0"/>
              <a:t>(100</a:t>
            </a:r>
            <a:r>
              <a:rPr lang="en-US" sz="1800" dirty="0" smtClean="0"/>
              <a:t>% – 37%) of final voltage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48197" y="1996719"/>
            <a:ext cx="411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</a:t>
            </a:r>
            <a:r>
              <a:rPr lang="en-US" u="sng" dirty="0" smtClean="0"/>
              <a:t>harging a capacitor:</a:t>
            </a:r>
            <a:endParaRPr lang="en-US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624569"/>
              </p:ext>
            </p:extLst>
          </p:nvPr>
        </p:nvGraphicFramePr>
        <p:xfrm>
          <a:off x="702819" y="4092794"/>
          <a:ext cx="219868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0" name="Equation" r:id="rId5" imgW="1193760" imgH="342720" progId="Equation.DSMT4">
                  <p:embed/>
                </p:oleObj>
              </mc:Choice>
              <mc:Fallback>
                <p:oleObj name="Equation" r:id="rId5" imgW="1193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819" y="4092794"/>
                        <a:ext cx="2198688" cy="63182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68332"/>
              </p:ext>
            </p:extLst>
          </p:nvPr>
        </p:nvGraphicFramePr>
        <p:xfrm>
          <a:off x="5914935" y="4090966"/>
          <a:ext cx="2262474" cy="67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1" name="Equation" r:id="rId7" imgW="1409400" imgH="419040" progId="Equation.DSMT4">
                  <p:embed/>
                </p:oleObj>
              </mc:Choice>
              <mc:Fallback>
                <p:oleObj name="Equation" r:id="rId7" imgW="1409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4935" y="4090966"/>
                        <a:ext cx="2262474" cy="672104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 descr="J:\data\guthold\Physics 25\Figrure 19-17&amp;1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7627" r="3905" b="60763"/>
          <a:stretch/>
        </p:blipFill>
        <p:spPr bwMode="auto">
          <a:xfrm>
            <a:off x="3623244" y="1306831"/>
            <a:ext cx="4797425" cy="2178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45025"/>
              </p:ext>
            </p:extLst>
          </p:nvPr>
        </p:nvGraphicFramePr>
        <p:xfrm>
          <a:off x="6784975" y="5022323"/>
          <a:ext cx="7334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2" name="Equation" r:id="rId10" imgW="457200" imgH="393480" progId="Equation.DSMT4">
                  <p:embed/>
                </p:oleObj>
              </mc:Choice>
              <mc:Fallback>
                <p:oleObj name="Equation" r:id="rId10" imgW="4572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5022323"/>
                        <a:ext cx="733425" cy="63182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4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07963" y="219075"/>
            <a:ext cx="5376862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White board example</a:t>
            </a:r>
            <a:endParaRPr lang="en-US" dirty="0"/>
          </a:p>
        </p:txBody>
      </p:sp>
      <p:pic>
        <p:nvPicPr>
          <p:cNvPr id="99335" name="Picture 7" descr="J:\data\guthold\Physics 25\Figrure 19-17&amp;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49992" r="3738" b="28221"/>
          <a:stretch>
            <a:fillRect/>
          </a:stretch>
        </p:blipFill>
        <p:spPr bwMode="auto">
          <a:xfrm>
            <a:off x="1296988" y="4368800"/>
            <a:ext cx="6550025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19100" y="1143000"/>
            <a:ext cx="82881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An RC circuit.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dirty="0"/>
              <a:t>If a </a:t>
            </a:r>
            <a:r>
              <a:rPr lang="en-US" dirty="0" smtClean="0"/>
              <a:t>capacitor with capacitance, C </a:t>
            </a:r>
            <a:r>
              <a:rPr lang="en-US" dirty="0"/>
              <a:t>= 35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F, is connected to a </a:t>
            </a:r>
            <a:r>
              <a:rPr lang="en-US" dirty="0" smtClean="0"/>
              <a:t>resistor with resistance</a:t>
            </a:r>
            <a:r>
              <a:rPr lang="en-US" dirty="0"/>
              <a:t>, R = 120 </a:t>
            </a:r>
            <a:r>
              <a:rPr lang="en-US" dirty="0">
                <a:latin typeface="Symbol" pitchFamily="18" charset="2"/>
              </a:rPr>
              <a:t>W,</a:t>
            </a:r>
            <a:r>
              <a:rPr lang="en-US" dirty="0"/>
              <a:t> how much time will elapse until the voltage falls to </a:t>
            </a:r>
            <a:r>
              <a:rPr lang="en-US" dirty="0" smtClean="0"/>
              <a:t>50 </a:t>
            </a:r>
            <a:r>
              <a:rPr lang="en-US" dirty="0"/>
              <a:t>percent of its original (maximum) </a:t>
            </a:r>
            <a:r>
              <a:rPr lang="en-US" dirty="0" smtClean="0"/>
              <a:t>value (half life)?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57200" y="1358900"/>
            <a:ext cx="81407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FontTx/>
              <a:buChar char="•"/>
            </a:pPr>
            <a:r>
              <a:rPr lang="en-US" dirty="0" smtClean="0"/>
              <a:t>The </a:t>
            </a:r>
            <a:r>
              <a:rPr lang="en-US" dirty="0"/>
              <a:t>severity of an electric shock depends on the magnitude of the </a:t>
            </a:r>
            <a:r>
              <a:rPr lang="en-US" u="sng" dirty="0"/>
              <a:t>current</a:t>
            </a:r>
            <a:r>
              <a:rPr lang="en-US" dirty="0"/>
              <a:t>, how long it acts and through what part of the body it passes. </a:t>
            </a:r>
          </a:p>
          <a:p>
            <a:pPr marL="339725" indent="-339725">
              <a:spcBef>
                <a:spcPct val="50000"/>
              </a:spcBef>
              <a:buFontTx/>
              <a:buChar char="•"/>
            </a:pPr>
            <a:r>
              <a:rPr lang="en-US" dirty="0" smtClean="0"/>
              <a:t>Can </a:t>
            </a:r>
            <a:r>
              <a:rPr lang="en-US" dirty="0"/>
              <a:t>feel ~ 1 mA; pain at a few mA; severe contractions above 10 mA; heart muscle irregularities above 70 mA</a:t>
            </a:r>
            <a:r>
              <a:rPr lang="en-US" dirty="0" smtClean="0"/>
              <a:t>.</a:t>
            </a:r>
          </a:p>
          <a:p>
            <a:pPr marL="339725" indent="-339725">
              <a:spcBef>
                <a:spcPct val="50000"/>
              </a:spcBef>
              <a:buFontTx/>
              <a:buChar char="•"/>
            </a:pPr>
            <a:r>
              <a:rPr lang="en-US" dirty="0" smtClean="0"/>
              <a:t>Current above 100 mA for only a few seconds can be fatal.</a:t>
            </a:r>
            <a:endParaRPr lang="en-US" dirty="0"/>
          </a:p>
          <a:p>
            <a:pPr marL="339725" indent="-339725">
              <a:spcBef>
                <a:spcPct val="50000"/>
              </a:spcBef>
              <a:buFontTx/>
              <a:buChar char="•"/>
            </a:pPr>
            <a:r>
              <a:rPr lang="en-US" dirty="0" smtClean="0"/>
              <a:t>Resistance </a:t>
            </a:r>
            <a:r>
              <a:rPr lang="en-US" dirty="0"/>
              <a:t>of dry skin ~ 10</a:t>
            </a:r>
            <a:r>
              <a:rPr lang="en-US" baseline="30000" dirty="0"/>
              <a:t>4</a:t>
            </a:r>
            <a:r>
              <a:rPr lang="en-US" dirty="0"/>
              <a:t> to 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W; </a:t>
            </a:r>
            <a:r>
              <a:rPr lang="en-US" dirty="0"/>
              <a:t>wet skin 10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 or less.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dirty="0" smtClean="0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dirty="0" smtClean="0"/>
              <a:t>A </a:t>
            </a:r>
            <a:r>
              <a:rPr lang="en-US" dirty="0"/>
              <a:t>person in good contact with ground who touches a 120 V line with wet hands can suffer a current </a:t>
            </a:r>
            <a:endParaRPr lang="en-US" dirty="0">
              <a:latin typeface="Symbol" pitchFamily="18" charset="2"/>
            </a:endParaRPr>
          </a:p>
        </p:txBody>
      </p:sp>
      <p:graphicFrame>
        <p:nvGraphicFramePr>
          <p:cNvPr id="1013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21607"/>
              </p:ext>
            </p:extLst>
          </p:nvPr>
        </p:nvGraphicFramePr>
        <p:xfrm>
          <a:off x="4949732" y="5929094"/>
          <a:ext cx="274161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6" name="Equation" r:id="rId3" imgW="1346040" imgH="393480" progId="Equation.3">
                  <p:embed/>
                </p:oleObj>
              </mc:Choice>
              <mc:Fallback>
                <p:oleObj name="Equation" r:id="rId3" imgW="13460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732" y="5929094"/>
                        <a:ext cx="274161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08000" y="393700"/>
            <a:ext cx="2565400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Electric shock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56985" y="195037"/>
            <a:ext cx="5412750" cy="101566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Power in Household </a:t>
            </a:r>
            <a:r>
              <a:rPr lang="en-US" dirty="0" smtClean="0"/>
              <a:t>circuits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(All appliances are connected in parallel)</a:t>
            </a:r>
            <a:endParaRPr lang="en-US" dirty="0"/>
          </a:p>
        </p:txBody>
      </p:sp>
      <p:pic>
        <p:nvPicPr>
          <p:cNvPr id="71683" name="Picture 3" descr="J:\guthold\Physics 25\Figure 18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t="7417" r="18863" b="5608"/>
          <a:stretch>
            <a:fillRect/>
          </a:stretch>
        </p:blipFill>
        <p:spPr bwMode="auto">
          <a:xfrm>
            <a:off x="5862638" y="463550"/>
            <a:ext cx="2917825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15712" y="1229036"/>
            <a:ext cx="419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636963" y="6005513"/>
            <a:ext cx="436562" cy="3937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etal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912813" y="5707063"/>
          <a:ext cx="14620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3" name="Equation" r:id="rId4" imgW="622080" imgH="393480" progId="Equation.3">
                  <p:embed/>
                </p:oleObj>
              </mc:Choice>
              <mc:Fallback>
                <p:oleObj name="Equation" r:id="rId4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5707063"/>
                        <a:ext cx="146208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72823" y="1702109"/>
            <a:ext cx="5496912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Electrical </a:t>
            </a:r>
            <a:r>
              <a:rPr lang="en-US" sz="1800" dirty="0"/>
              <a:t>wires in a household can get too hot, if they are not thick enough for the amount of current running through them.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This </a:t>
            </a:r>
            <a:r>
              <a:rPr lang="en-US" sz="1800" dirty="0"/>
              <a:t>is a fire hazard.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To </a:t>
            </a:r>
            <a:r>
              <a:rPr lang="en-US" sz="1800" dirty="0"/>
              <a:t>avoid this danger, circuit breakers (fuses) are installed, which break the circuit if the current running through a wire is too high (e. g. above 20 A). 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Wires </a:t>
            </a:r>
            <a:r>
              <a:rPr lang="en-US" sz="1800" dirty="0"/>
              <a:t>of varying thickness are connected to different circuit </a:t>
            </a:r>
            <a:r>
              <a:rPr lang="en-US" sz="1800" dirty="0" smtClean="0"/>
              <a:t>breakers (thick wires are needed to carry high currents). </a:t>
            </a:r>
            <a:endParaRPr lang="en-US" dirty="0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14363" y="5087938"/>
            <a:ext cx="4449762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93725" y="5099050"/>
            <a:ext cx="214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Resistance of a wire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298224" y="1220486"/>
            <a:ext cx="119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Fuses:</a:t>
            </a:r>
          </a:p>
        </p:txBody>
      </p:sp>
    </p:spTree>
    <p:extLst>
      <p:ext uri="{BB962C8B-B14F-4D97-AF65-F5344CB8AC3E}">
        <p14:creationId xmlns:p14="http://schemas.microsoft.com/office/powerpoint/2010/main" val="14496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771650" y="384175"/>
            <a:ext cx="6330950" cy="4572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Direct current (DC) and Alternating current (AC)</a:t>
            </a:r>
          </a:p>
        </p:txBody>
      </p:sp>
      <p:grpSp>
        <p:nvGrpSpPr>
          <p:cNvPr id="73762" name="Group 34"/>
          <p:cNvGrpSpPr>
            <a:grpSpLocks/>
          </p:cNvGrpSpPr>
          <p:nvPr/>
        </p:nvGrpSpPr>
        <p:grpSpPr bwMode="auto">
          <a:xfrm>
            <a:off x="5384800" y="1368425"/>
            <a:ext cx="3517900" cy="1870075"/>
            <a:chOff x="3472" y="862"/>
            <a:chExt cx="2216" cy="1178"/>
          </a:xfrm>
        </p:grpSpPr>
        <p:grpSp>
          <p:nvGrpSpPr>
            <p:cNvPr id="73740" name="Group 12"/>
            <p:cNvGrpSpPr>
              <a:grpSpLocks/>
            </p:cNvGrpSpPr>
            <p:nvPr/>
          </p:nvGrpSpPr>
          <p:grpSpPr bwMode="auto">
            <a:xfrm>
              <a:off x="3789" y="1228"/>
              <a:ext cx="1474" cy="723"/>
              <a:chOff x="714" y="1820"/>
              <a:chExt cx="1292" cy="723"/>
            </a:xfrm>
          </p:grpSpPr>
          <p:sp>
            <p:nvSpPr>
              <p:cNvPr id="73732" name="Freeform 4"/>
              <p:cNvSpPr>
                <a:spLocks/>
              </p:cNvSpPr>
              <p:nvPr/>
            </p:nvSpPr>
            <p:spPr bwMode="auto">
              <a:xfrm flipV="1">
                <a:off x="714" y="1820"/>
                <a:ext cx="648" cy="723"/>
              </a:xfrm>
              <a:custGeom>
                <a:avLst/>
                <a:gdLst>
                  <a:gd name="T0" fmla="*/ 0 w 384"/>
                  <a:gd name="T1" fmla="*/ 224 h 448"/>
                  <a:gd name="T2" fmla="*/ 48 w 384"/>
                  <a:gd name="T3" fmla="*/ 416 h 448"/>
                  <a:gd name="T4" fmla="*/ 144 w 384"/>
                  <a:gd name="T5" fmla="*/ 32 h 448"/>
                  <a:gd name="T6" fmla="*/ 240 w 384"/>
                  <a:gd name="T7" fmla="*/ 416 h 448"/>
                  <a:gd name="T8" fmla="*/ 336 w 384"/>
                  <a:gd name="T9" fmla="*/ 32 h 448"/>
                  <a:gd name="T10" fmla="*/ 384 w 384"/>
                  <a:gd name="T11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448">
                    <a:moveTo>
                      <a:pt x="0" y="224"/>
                    </a:moveTo>
                    <a:cubicBezTo>
                      <a:pt x="12" y="336"/>
                      <a:pt x="24" y="448"/>
                      <a:pt x="48" y="416"/>
                    </a:cubicBezTo>
                    <a:cubicBezTo>
                      <a:pt x="72" y="384"/>
                      <a:pt x="112" y="32"/>
                      <a:pt x="144" y="32"/>
                    </a:cubicBezTo>
                    <a:cubicBezTo>
                      <a:pt x="176" y="32"/>
                      <a:pt x="208" y="416"/>
                      <a:pt x="240" y="416"/>
                    </a:cubicBezTo>
                    <a:cubicBezTo>
                      <a:pt x="272" y="416"/>
                      <a:pt x="312" y="64"/>
                      <a:pt x="336" y="32"/>
                    </a:cubicBezTo>
                    <a:cubicBezTo>
                      <a:pt x="360" y="0"/>
                      <a:pt x="372" y="112"/>
                      <a:pt x="384" y="224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33" name="Freeform 5"/>
              <p:cNvSpPr>
                <a:spLocks/>
              </p:cNvSpPr>
              <p:nvPr/>
            </p:nvSpPr>
            <p:spPr bwMode="auto">
              <a:xfrm flipV="1">
                <a:off x="1362" y="1820"/>
                <a:ext cx="644" cy="723"/>
              </a:xfrm>
              <a:custGeom>
                <a:avLst/>
                <a:gdLst>
                  <a:gd name="T0" fmla="*/ 0 w 384"/>
                  <a:gd name="T1" fmla="*/ 224 h 448"/>
                  <a:gd name="T2" fmla="*/ 48 w 384"/>
                  <a:gd name="T3" fmla="*/ 416 h 448"/>
                  <a:gd name="T4" fmla="*/ 144 w 384"/>
                  <a:gd name="T5" fmla="*/ 32 h 448"/>
                  <a:gd name="T6" fmla="*/ 240 w 384"/>
                  <a:gd name="T7" fmla="*/ 416 h 448"/>
                  <a:gd name="T8" fmla="*/ 336 w 384"/>
                  <a:gd name="T9" fmla="*/ 32 h 448"/>
                  <a:gd name="T10" fmla="*/ 384 w 384"/>
                  <a:gd name="T11" fmla="*/ 22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448">
                    <a:moveTo>
                      <a:pt x="0" y="224"/>
                    </a:moveTo>
                    <a:cubicBezTo>
                      <a:pt x="12" y="336"/>
                      <a:pt x="24" y="448"/>
                      <a:pt x="48" y="416"/>
                    </a:cubicBezTo>
                    <a:cubicBezTo>
                      <a:pt x="72" y="384"/>
                      <a:pt x="112" y="32"/>
                      <a:pt x="144" y="32"/>
                    </a:cubicBezTo>
                    <a:cubicBezTo>
                      <a:pt x="176" y="32"/>
                      <a:pt x="208" y="416"/>
                      <a:pt x="240" y="416"/>
                    </a:cubicBezTo>
                    <a:cubicBezTo>
                      <a:pt x="272" y="416"/>
                      <a:pt x="312" y="64"/>
                      <a:pt x="336" y="32"/>
                    </a:cubicBezTo>
                    <a:cubicBezTo>
                      <a:pt x="360" y="0"/>
                      <a:pt x="372" y="112"/>
                      <a:pt x="384" y="224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>
              <a:off x="3790" y="1587"/>
              <a:ext cx="1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Line 14"/>
            <p:cNvSpPr>
              <a:spLocks noChangeShapeType="1"/>
            </p:cNvSpPr>
            <p:nvPr/>
          </p:nvSpPr>
          <p:spPr bwMode="auto">
            <a:xfrm rot="-5400000">
              <a:off x="3190" y="1451"/>
              <a:ext cx="1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5262" y="1599"/>
              <a:ext cx="4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Time</a:t>
              </a:r>
              <a:endParaRPr lang="en-US"/>
            </a:p>
          </p:txBody>
        </p:sp>
        <p:sp>
          <p:nvSpPr>
            <p:cNvPr id="73744" name="Text Box 16"/>
            <p:cNvSpPr txBox="1">
              <a:spLocks noChangeArrowheads="1"/>
            </p:cNvSpPr>
            <p:nvPr/>
          </p:nvSpPr>
          <p:spPr bwMode="auto">
            <a:xfrm rot="-5400000">
              <a:off x="3313" y="1441"/>
              <a:ext cx="5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Current</a:t>
              </a:r>
              <a:endParaRPr lang="en-US"/>
            </a:p>
          </p:txBody>
        </p:sp>
        <p:sp>
          <p:nvSpPr>
            <p:cNvPr id="73745" name="Line 17"/>
            <p:cNvSpPr>
              <a:spLocks noChangeShapeType="1"/>
            </p:cNvSpPr>
            <p:nvPr/>
          </p:nvSpPr>
          <p:spPr bwMode="auto">
            <a:xfrm flipV="1">
              <a:off x="3726" y="1260"/>
              <a:ext cx="10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8"/>
            <p:cNvSpPr>
              <a:spLocks noChangeShapeType="1"/>
            </p:cNvSpPr>
            <p:nvPr/>
          </p:nvSpPr>
          <p:spPr bwMode="auto">
            <a:xfrm flipV="1">
              <a:off x="3726" y="1892"/>
              <a:ext cx="10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Text Box 19"/>
            <p:cNvSpPr txBox="1">
              <a:spLocks noChangeArrowheads="1"/>
            </p:cNvSpPr>
            <p:nvPr/>
          </p:nvSpPr>
          <p:spPr bwMode="auto">
            <a:xfrm>
              <a:off x="3539" y="1160"/>
              <a:ext cx="2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I</a:t>
              </a:r>
              <a:r>
                <a:rPr lang="en-US" sz="1400" baseline="-25000"/>
                <a:t>0</a:t>
              </a:r>
              <a:endParaRPr lang="en-US"/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auto">
            <a:xfrm>
              <a:off x="3472" y="1803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-I</a:t>
              </a:r>
              <a:r>
                <a:rPr lang="en-US" sz="1400" baseline="-25000"/>
                <a:t>0</a:t>
              </a:r>
              <a:endParaRPr lang="en-US"/>
            </a:p>
          </p:txBody>
        </p:sp>
      </p:grpSp>
      <p:grpSp>
        <p:nvGrpSpPr>
          <p:cNvPr id="73761" name="Group 33"/>
          <p:cNvGrpSpPr>
            <a:grpSpLocks/>
          </p:cNvGrpSpPr>
          <p:nvPr/>
        </p:nvGrpSpPr>
        <p:grpSpPr bwMode="auto">
          <a:xfrm>
            <a:off x="488950" y="1368425"/>
            <a:ext cx="3498850" cy="1870075"/>
            <a:chOff x="572" y="890"/>
            <a:chExt cx="2204" cy="1178"/>
          </a:xfrm>
        </p:grpSpPr>
        <p:sp>
          <p:nvSpPr>
            <p:cNvPr id="73752" name="Line 24"/>
            <p:cNvSpPr>
              <a:spLocks noChangeShapeType="1"/>
            </p:cNvSpPr>
            <p:nvPr/>
          </p:nvSpPr>
          <p:spPr bwMode="auto">
            <a:xfrm>
              <a:off x="870" y="1615"/>
              <a:ext cx="1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Line 25"/>
            <p:cNvSpPr>
              <a:spLocks noChangeShapeType="1"/>
            </p:cNvSpPr>
            <p:nvPr/>
          </p:nvSpPr>
          <p:spPr bwMode="auto">
            <a:xfrm rot="-5400000">
              <a:off x="270" y="1479"/>
              <a:ext cx="1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4" name="Text Box 26"/>
            <p:cNvSpPr txBox="1">
              <a:spLocks noChangeArrowheads="1"/>
            </p:cNvSpPr>
            <p:nvPr/>
          </p:nvSpPr>
          <p:spPr bwMode="auto">
            <a:xfrm rot="-5400000">
              <a:off x="393" y="1453"/>
              <a:ext cx="5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Current</a:t>
              </a:r>
              <a:endParaRPr lang="en-US"/>
            </a:p>
          </p:txBody>
        </p:sp>
        <p:sp>
          <p:nvSpPr>
            <p:cNvPr id="73759" name="Line 31"/>
            <p:cNvSpPr>
              <a:spLocks noChangeShapeType="1"/>
            </p:cNvSpPr>
            <p:nvPr/>
          </p:nvSpPr>
          <p:spPr bwMode="auto">
            <a:xfrm>
              <a:off x="858" y="1268"/>
              <a:ext cx="15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0" name="Text Box 32"/>
            <p:cNvSpPr txBox="1">
              <a:spLocks noChangeArrowheads="1"/>
            </p:cNvSpPr>
            <p:nvPr/>
          </p:nvSpPr>
          <p:spPr bwMode="auto">
            <a:xfrm>
              <a:off x="2350" y="1611"/>
              <a:ext cx="4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Time</a:t>
              </a:r>
              <a:endParaRPr lang="en-US"/>
            </a:p>
          </p:txBody>
        </p:sp>
      </p:grpSp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139700" y="3917950"/>
            <a:ext cx="88900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When </a:t>
            </a:r>
            <a:r>
              <a:rPr lang="en-US" sz="2000" dirty="0"/>
              <a:t>a </a:t>
            </a:r>
            <a:r>
              <a:rPr lang="en-US" sz="2000" u="sng" dirty="0"/>
              <a:t>battery</a:t>
            </a:r>
            <a:r>
              <a:rPr lang="en-US" sz="2000" dirty="0"/>
              <a:t> is connected to a circuit, the current flows steadily in one direction. This is called </a:t>
            </a:r>
            <a:r>
              <a:rPr lang="en-US" sz="2000" b="1" dirty="0"/>
              <a:t>direct current</a:t>
            </a:r>
            <a:r>
              <a:rPr lang="en-US" sz="2000" dirty="0"/>
              <a:t> or </a:t>
            </a:r>
            <a:r>
              <a:rPr lang="en-US" sz="2000" b="1" dirty="0"/>
              <a:t>DC</a:t>
            </a:r>
            <a:r>
              <a:rPr lang="en-US" sz="2000" dirty="0"/>
              <a:t>.  </a:t>
            </a:r>
            <a:r>
              <a:rPr lang="en-US" sz="2000" dirty="0" smtClean="0"/>
              <a:t>(In resistor/capacitor circuits, current increases/decays over time, but still </a:t>
            </a:r>
            <a:r>
              <a:rPr lang="en-US" sz="2000" u="sng" dirty="0" smtClean="0"/>
              <a:t>only flows in one direction</a:t>
            </a:r>
            <a:r>
              <a:rPr lang="en-US" sz="2000" dirty="0" smtClean="0"/>
              <a:t>).  </a:t>
            </a:r>
            <a:endParaRPr lang="en-US" sz="2000" dirty="0"/>
          </a:p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Electric </a:t>
            </a:r>
            <a:r>
              <a:rPr lang="en-US" sz="2000" dirty="0"/>
              <a:t>generators at power plants produce </a:t>
            </a:r>
            <a:r>
              <a:rPr lang="en-US" sz="2000" b="1" dirty="0"/>
              <a:t>alternating current </a:t>
            </a:r>
            <a:r>
              <a:rPr lang="en-US" sz="2000" dirty="0"/>
              <a:t>or </a:t>
            </a:r>
            <a:r>
              <a:rPr lang="en-US" sz="2000" b="1" dirty="0" smtClean="0"/>
              <a:t>AC</a:t>
            </a:r>
            <a:r>
              <a:rPr lang="en-US" sz="2000" dirty="0" smtClean="0"/>
              <a:t>. That is what comes out of an </a:t>
            </a:r>
            <a:r>
              <a:rPr lang="en-US" sz="2000" u="sng" dirty="0" smtClean="0"/>
              <a:t>outlet</a:t>
            </a:r>
            <a:r>
              <a:rPr lang="en-US" sz="2000" dirty="0" smtClean="0"/>
              <a:t>.  Chapter 33 covers </a:t>
            </a:r>
            <a:r>
              <a:rPr lang="en-US" sz="2000" smtClean="0"/>
              <a:t>AC circuits.  Most </a:t>
            </a:r>
            <a:r>
              <a:rPr lang="en-US" sz="2000" dirty="0" smtClean="0"/>
              <a:t>of the Americas: 110 V – 120V, 60 Hz; rest of the world, 220V – 240V, 50 Hz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02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J:\guthold\Physics 25\Figure 18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t="7417" r="18863" b="5608"/>
          <a:stretch>
            <a:fillRect/>
          </a:stretch>
        </p:blipFill>
        <p:spPr bwMode="auto">
          <a:xfrm>
            <a:off x="5862638" y="463550"/>
            <a:ext cx="2917825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76238" y="277813"/>
            <a:ext cx="4930775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White </a:t>
            </a:r>
            <a:r>
              <a:rPr lang="en-US" dirty="0"/>
              <a:t>board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60350" y="1019175"/>
            <a:ext cx="5300663" cy="106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Will the fuse blow?</a:t>
            </a:r>
            <a:r>
              <a:rPr lang="en-US" sz="1800"/>
              <a:t>  </a:t>
            </a:r>
          </a:p>
          <a:p>
            <a:pPr>
              <a:spcBef>
                <a:spcPct val="50000"/>
              </a:spcBef>
            </a:pPr>
            <a:r>
              <a:rPr lang="en-US" sz="1800"/>
              <a:t>Determine the total current drawn by the devices in the circuit shown in the Figure.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536400"/>
              </p:ext>
            </p:extLst>
          </p:nvPr>
        </p:nvGraphicFramePr>
        <p:xfrm>
          <a:off x="2092325" y="2209800"/>
          <a:ext cx="142398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8"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2209800"/>
                        <a:ext cx="1423988" cy="1103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12" name="Group 8"/>
          <p:cNvGrpSpPr>
            <a:grpSpLocks/>
          </p:cNvGrpSpPr>
          <p:nvPr/>
        </p:nvGrpSpPr>
        <p:grpSpPr bwMode="auto">
          <a:xfrm>
            <a:off x="446088" y="3459163"/>
            <a:ext cx="3351212" cy="2647950"/>
            <a:chOff x="456" y="2415"/>
            <a:chExt cx="2187" cy="1668"/>
          </a:xfrm>
        </p:grpSpPr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>
              <a:off x="456" y="2415"/>
              <a:ext cx="2187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Light bulb: 	0.8 A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Heater: 	15.0 A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Stereo:		2.9 A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hair dryer:	10.0 A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Total:		28.7 A</a:t>
              </a:r>
            </a:p>
          </p:txBody>
        </p:sp>
        <p:sp>
          <p:nvSpPr>
            <p:cNvPr id="72711" name="Line 7"/>
            <p:cNvSpPr>
              <a:spLocks noChangeShapeType="1"/>
            </p:cNvSpPr>
            <p:nvPr/>
          </p:nvSpPr>
          <p:spPr bwMode="auto">
            <a:xfrm>
              <a:off x="456" y="3774"/>
              <a:ext cx="18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84225" y="6235700"/>
            <a:ext cx="34480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20 A fuse would blow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958144" y="4176979"/>
            <a:ext cx="0" cy="14395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326423" y="4256229"/>
            <a:ext cx="0" cy="9302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48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117564" y="839192"/>
            <a:ext cx="8898573" cy="2528888"/>
            <a:chOff x="41" y="2494"/>
            <a:chExt cx="5663" cy="1593"/>
          </a:xfrm>
        </p:grpSpPr>
        <p:pic>
          <p:nvPicPr>
            <p:cNvPr id="102403" name="Picture 3" descr="J:\data\guthold\Physics 25\Figrure 19-22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4" t="28387" r="17699" b="36726"/>
            <a:stretch>
              <a:fillRect/>
            </a:stretch>
          </p:blipFill>
          <p:spPr bwMode="auto">
            <a:xfrm>
              <a:off x="41" y="2514"/>
              <a:ext cx="3701" cy="1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04" name="Picture 4" descr="J:\data\guthold\Physics 25\Figrure 19-22_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71" t="27550" b="38570"/>
            <a:stretch>
              <a:fillRect/>
            </a:stretch>
          </p:blipFill>
          <p:spPr bwMode="auto">
            <a:xfrm>
              <a:off x="3776" y="2494"/>
              <a:ext cx="1928" cy="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91438" y="101032"/>
            <a:ext cx="8963661" cy="46166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Electrical safety, two-pronged, three-pronged </a:t>
            </a:r>
            <a:r>
              <a:rPr lang="en-US" dirty="0" smtClean="0"/>
              <a:t>plugs</a:t>
            </a:r>
            <a:endParaRPr lang="en-US" sz="1800" dirty="0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91439" y="3556721"/>
            <a:ext cx="896366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/>
              <a:t>Two pronged </a:t>
            </a:r>
            <a:r>
              <a:rPr lang="en-US" sz="1800" b="1" u="sng" dirty="0" smtClean="0"/>
              <a:t>plug</a:t>
            </a:r>
            <a:r>
              <a:rPr lang="en-US" sz="1800" dirty="0" smtClean="0"/>
              <a:t>: </a:t>
            </a:r>
            <a:r>
              <a:rPr lang="en-US" sz="1800" dirty="0"/>
              <a:t>One </a:t>
            </a:r>
            <a:r>
              <a:rPr lang="en-US" sz="1800" dirty="0" smtClean="0"/>
              <a:t>is ‘hot’ or ‘live’; </a:t>
            </a:r>
            <a:r>
              <a:rPr lang="en-US" sz="1800" dirty="0"/>
              <a:t>the </a:t>
            </a:r>
            <a:r>
              <a:rPr lang="en-US" sz="1800" dirty="0" smtClean="0"/>
              <a:t>other </a:t>
            </a:r>
            <a:r>
              <a:rPr lang="en-US" sz="1800" dirty="0"/>
              <a:t>carries current to ground.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If the </a:t>
            </a:r>
            <a:r>
              <a:rPr lang="en-US" sz="1800" dirty="0" smtClean="0"/>
              <a:t>“hot” </a:t>
            </a:r>
            <a:r>
              <a:rPr lang="en-US" sz="1800" dirty="0"/>
              <a:t>wire touches the metal casing of an appliance, it becomes </a:t>
            </a:r>
            <a:r>
              <a:rPr lang="en-US" sz="1800" dirty="0" smtClean="0"/>
              <a:t>“hot” </a:t>
            </a:r>
            <a:r>
              <a:rPr lang="en-US" sz="1800" dirty="0"/>
              <a:t>and simply touching the metal case can result in shock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09570" name="Picture 2" descr="File:Domestic AC Type B U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6" y="4759205"/>
            <a:ext cx="2547566" cy="20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39" y="4769615"/>
            <a:ext cx="63093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800" b="1" u="sng" dirty="0">
                <a:solidFill>
                  <a:srgbClr val="000000"/>
                </a:solidFill>
              </a:rPr>
              <a:t>Three pronged </a:t>
            </a:r>
            <a:r>
              <a:rPr lang="en-US" sz="1800" b="1" u="sng" dirty="0" smtClean="0">
                <a:solidFill>
                  <a:srgbClr val="000000"/>
                </a:solidFill>
              </a:rPr>
              <a:t>plug</a:t>
            </a:r>
            <a:r>
              <a:rPr lang="en-US" sz="1800" b="1" dirty="0" smtClean="0">
                <a:solidFill>
                  <a:srgbClr val="000000"/>
                </a:solidFill>
              </a:rPr>
              <a:t>:  </a:t>
            </a:r>
            <a:r>
              <a:rPr lang="en-US" sz="1800" dirty="0" smtClean="0">
                <a:solidFill>
                  <a:srgbClr val="000000"/>
                </a:solidFill>
              </a:rPr>
              <a:t>One </a:t>
            </a:r>
            <a:r>
              <a:rPr lang="en-US" sz="1800" dirty="0">
                <a:solidFill>
                  <a:srgbClr val="000000"/>
                </a:solidFill>
              </a:rPr>
              <a:t>wire is </a:t>
            </a:r>
            <a:r>
              <a:rPr lang="en-US" sz="1800" dirty="0" smtClean="0">
                <a:solidFill>
                  <a:srgbClr val="000000"/>
                </a:solidFill>
              </a:rPr>
              <a:t>‘hot’ or ‘live’ </a:t>
            </a:r>
            <a:r>
              <a:rPr lang="en-US" sz="1800" dirty="0"/>
              <a:t>(</a:t>
            </a:r>
            <a:r>
              <a:rPr lang="en-US" sz="1800" u="sng" dirty="0"/>
              <a:t>narrower</a:t>
            </a:r>
            <a:r>
              <a:rPr lang="en-US" sz="1800" dirty="0"/>
              <a:t> slit</a:t>
            </a:r>
            <a:r>
              <a:rPr lang="en-US" sz="1800" dirty="0" smtClean="0"/>
              <a:t>);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the other carries current to </a:t>
            </a:r>
            <a:r>
              <a:rPr lang="en-US" sz="1800" dirty="0" smtClean="0">
                <a:solidFill>
                  <a:srgbClr val="000000"/>
                </a:solidFill>
              </a:rPr>
              <a:t>ground (wider slit).  </a:t>
            </a:r>
            <a:endParaRPr lang="en-US" sz="1800" b="1" dirty="0">
              <a:solidFill>
                <a:srgbClr val="000000"/>
              </a:solidFill>
            </a:endParaRPr>
          </a:p>
          <a:p>
            <a:pPr lvl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</a:rPr>
              <a:t>Grounding the metal case through the third wire (round prong) 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  </a:t>
            </a:r>
            <a:r>
              <a:rPr lang="en-US" sz="1800" dirty="0" smtClean="0">
                <a:solidFill>
                  <a:srgbClr val="000000"/>
                </a:solidFill>
              </a:rPr>
              <a:t>metal </a:t>
            </a:r>
            <a:r>
              <a:rPr lang="en-US" sz="1800" dirty="0">
                <a:solidFill>
                  <a:srgbClr val="000000"/>
                </a:solidFill>
              </a:rPr>
              <a:t>case is always grounded and no shock can occur. 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68299" y="203200"/>
            <a:ext cx="626451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Review</a:t>
            </a:r>
            <a:endParaRPr lang="en-US" sz="18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/>
              <a:t>  Resistors in series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/>
              <a:t>  Resistors in parallel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/>
              <a:t>  Know how to apply these rules to </a:t>
            </a:r>
            <a:r>
              <a:rPr lang="en-US" sz="1800" b="1" dirty="0" smtClean="0"/>
              <a:t>complex circuits </a:t>
            </a:r>
            <a:endParaRPr lang="en-US" sz="18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/>
              <a:t>  Electromotive power and internal resistance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/>
              <a:t>  Kirchhoff’s rules (Know how to apply to a circuit): </a:t>
            </a:r>
            <a:endParaRPr lang="en-US" dirty="0"/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778125" y="631825"/>
          <a:ext cx="18510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4" name="Equation" r:id="rId3" imgW="1447560" imgH="241200" progId="Equation.3">
                  <p:embed/>
                </p:oleObj>
              </mc:Choice>
              <mc:Fallback>
                <p:oleObj name="Equation" r:id="rId3" imgW="14475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631825"/>
                        <a:ext cx="18510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755900" y="869950"/>
          <a:ext cx="23209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5" name="Equation" r:id="rId5" imgW="1688760" imgH="495000" progId="Equation.3">
                  <p:embed/>
                </p:oleObj>
              </mc:Choice>
              <mc:Fallback>
                <p:oleObj name="Equation" r:id="rId5" imgW="168876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869950"/>
                        <a:ext cx="23209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139825" y="2736850"/>
            <a:ext cx="598430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/>
              <a:t>1. Rule (junction rule)</a:t>
            </a:r>
            <a:endParaRPr lang="en-US" sz="1400" b="1" dirty="0"/>
          </a:p>
          <a:p>
            <a:pPr>
              <a:spcBef>
                <a:spcPct val="50000"/>
              </a:spcBef>
            </a:pPr>
            <a:r>
              <a:rPr lang="en-US" sz="1400" dirty="0"/>
              <a:t>At any </a:t>
            </a:r>
            <a:r>
              <a:rPr lang="en-US" sz="1400" b="1" dirty="0"/>
              <a:t>junction point</a:t>
            </a:r>
            <a:r>
              <a:rPr lang="en-US" sz="1400" dirty="0"/>
              <a:t>, the sum of all currents entering the junction must be equal the sum of all currents leaving the junction. </a:t>
            </a:r>
            <a:r>
              <a:rPr lang="en-US" sz="1400" b="1" u="sng" dirty="0"/>
              <a:t>(Conservation of charge).</a:t>
            </a:r>
            <a:r>
              <a:rPr lang="en-US" sz="1600" b="1" u="sng" dirty="0"/>
              <a:t>  </a:t>
            </a:r>
            <a:r>
              <a:rPr lang="en-US" sz="1600" dirty="0"/>
              <a:t> 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177925" y="3613150"/>
            <a:ext cx="560501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/>
              <a:t>2. Rule (loop rule)</a:t>
            </a:r>
            <a:endParaRPr lang="en-US" sz="1400" b="1" dirty="0"/>
          </a:p>
          <a:p>
            <a:pPr>
              <a:spcBef>
                <a:spcPct val="50000"/>
              </a:spcBef>
            </a:pPr>
            <a:r>
              <a:rPr lang="en-US" sz="1400" dirty="0"/>
              <a:t>The sum of the changes in potential around any closed path of a circuit must be zero. </a:t>
            </a:r>
            <a:r>
              <a:rPr lang="en-US" sz="1400" b="1" u="sng" dirty="0"/>
              <a:t>(Conservation of energy).</a:t>
            </a:r>
            <a:r>
              <a:rPr lang="en-US" sz="1600" b="1" u="sng" dirty="0"/>
              <a:t>  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182971" y="4526036"/>
            <a:ext cx="8830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800" b="1" dirty="0" smtClean="0"/>
              <a:t>RC </a:t>
            </a:r>
            <a:r>
              <a:rPr lang="en-US" sz="1800" b="1" dirty="0"/>
              <a:t>circuits, time constant </a:t>
            </a:r>
            <a:r>
              <a:rPr lang="en-US" sz="1800" b="1" dirty="0">
                <a:latin typeface="Symbol" pitchFamily="18" charset="2"/>
              </a:rPr>
              <a:t>t =</a:t>
            </a:r>
            <a:r>
              <a:rPr lang="en-US" sz="1800" b="1" dirty="0"/>
              <a:t> RC</a:t>
            </a:r>
          </a:p>
          <a:p>
            <a:pPr marL="231775" indent="-231775">
              <a:spcBef>
                <a:spcPct val="50000"/>
              </a:spcBef>
            </a:pPr>
            <a:endParaRPr lang="en-US" sz="1800" b="1" dirty="0" smtClean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sz="1800" b="1" dirty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sz="1800" b="1" dirty="0" smtClean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800" b="1" dirty="0"/>
              <a:t>H</a:t>
            </a:r>
            <a:r>
              <a:rPr lang="en-US" sz="1800" b="1" dirty="0" smtClean="0"/>
              <a:t>ouse hold wiring (circuits with appliances in parallel and a circuit breaker in series; electrical safety.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3927"/>
              </p:ext>
            </p:extLst>
          </p:nvPr>
        </p:nvGraphicFramePr>
        <p:xfrm>
          <a:off x="7146622" y="3154537"/>
          <a:ext cx="1751723" cy="455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6" name="Equation" r:id="rId7" imgW="1206360" imgH="355320" progId="Equation.DSMT4">
                  <p:embed/>
                </p:oleObj>
              </mc:Choice>
              <mc:Fallback>
                <p:oleObj name="Equation" r:id="rId7" imgW="1206360" imgH="355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622" y="3154537"/>
                        <a:ext cx="1751723" cy="4557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36173"/>
              </p:ext>
            </p:extLst>
          </p:nvPr>
        </p:nvGraphicFramePr>
        <p:xfrm>
          <a:off x="7101197" y="3860659"/>
          <a:ext cx="1387712" cy="449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7" name="Equation" r:id="rId9" imgW="901440" imgH="355320" progId="Equation.DSMT4">
                  <p:embed/>
                </p:oleObj>
              </mc:Choice>
              <mc:Fallback>
                <p:oleObj name="Equation" r:id="rId9" imgW="901440" imgH="35532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197" y="3860659"/>
                        <a:ext cx="1387712" cy="44918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19002"/>
              </p:ext>
            </p:extLst>
          </p:nvPr>
        </p:nvGraphicFramePr>
        <p:xfrm>
          <a:off x="491131" y="5125944"/>
          <a:ext cx="1107586" cy="49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8" name="Equation" r:id="rId11" imgW="774364" imgH="342751" progId="Equation.DSMT4">
                  <p:embed/>
                </p:oleObj>
              </mc:Choice>
              <mc:Fallback>
                <p:oleObj name="Equation" r:id="rId11" imgW="774364" imgH="34275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31" y="5125944"/>
                        <a:ext cx="1107586" cy="4903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567893"/>
              </p:ext>
            </p:extLst>
          </p:nvPr>
        </p:nvGraphicFramePr>
        <p:xfrm>
          <a:off x="5080618" y="5104264"/>
          <a:ext cx="1160447" cy="39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9" name="Equation" r:id="rId13" imgW="977760" imgH="330120" progId="Equation.DSMT4">
                  <p:embed/>
                </p:oleObj>
              </mc:Choice>
              <mc:Fallback>
                <p:oleObj name="Equation" r:id="rId13" imgW="977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618" y="5104264"/>
                        <a:ext cx="1160447" cy="3929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J:\data\guthold\Physics 25\Figrure 19-17&amp;18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7627" r="3905" b="60763"/>
          <a:stretch/>
        </p:blipFill>
        <p:spPr bwMode="auto">
          <a:xfrm>
            <a:off x="6324760" y="4890304"/>
            <a:ext cx="2688609" cy="12211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J:\data\guthold\Physics 25\Figrure 19-17&amp;18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48345" r="3905" b="24324"/>
          <a:stretch/>
        </p:blipFill>
        <p:spPr bwMode="auto">
          <a:xfrm>
            <a:off x="1728550" y="4890304"/>
            <a:ext cx="3143700" cy="12345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790" y="1465120"/>
            <a:ext cx="7325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Extra Slides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494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J:\data\guthold\Physics 25\Figure 19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3944" b="72154"/>
          <a:stretch>
            <a:fillRect/>
          </a:stretch>
        </p:blipFill>
        <p:spPr bwMode="auto">
          <a:xfrm>
            <a:off x="85725" y="4284663"/>
            <a:ext cx="2227263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9" name="Picture 3" descr="J:\data\guthold\Physics 25\Figure 19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3" b="47591"/>
          <a:stretch>
            <a:fillRect/>
          </a:stretch>
        </p:blipFill>
        <p:spPr bwMode="auto">
          <a:xfrm>
            <a:off x="2705100" y="4297363"/>
            <a:ext cx="259238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J:\data\guthold\Physics 25\Figure 19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9" r="36751" b="23027"/>
          <a:stretch>
            <a:fillRect/>
          </a:stretch>
        </p:blipFill>
        <p:spPr bwMode="auto">
          <a:xfrm>
            <a:off x="5749925" y="4437063"/>
            <a:ext cx="1579563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J:\data\guthold\Physics 25\Figure 19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9" r="44879" b="980"/>
          <a:stretch>
            <a:fillRect/>
          </a:stretch>
        </p:blipFill>
        <p:spPr bwMode="auto">
          <a:xfrm>
            <a:off x="7667625" y="4438650"/>
            <a:ext cx="1401763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77863" y="193675"/>
            <a:ext cx="5309827" cy="46166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Extra White board example (for practice)</a:t>
            </a:r>
            <a:endParaRPr lang="en-US" dirty="0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0" y="1250120"/>
            <a:ext cx="914399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Analyzing a circuit.  </a:t>
            </a:r>
            <a:r>
              <a:rPr lang="en-US" dirty="0"/>
              <a:t>A 9.0-V battery whose internal resistance r is 0.5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 is connected in the circuit </a:t>
            </a:r>
            <a:r>
              <a:rPr lang="en-US" dirty="0" smtClean="0"/>
              <a:t>as shown in the figure. </a:t>
            </a:r>
            <a:endParaRPr lang="en-US" dirty="0"/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dirty="0" smtClean="0"/>
              <a:t>How </a:t>
            </a:r>
            <a:r>
              <a:rPr lang="en-US" dirty="0"/>
              <a:t>much current is drawn from the </a:t>
            </a:r>
            <a:r>
              <a:rPr lang="en-US" dirty="0" smtClean="0"/>
              <a:t>battery? (I = 0.88 A)</a:t>
            </a:r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dirty="0" smtClean="0"/>
              <a:t>What </a:t>
            </a:r>
            <a:r>
              <a:rPr lang="en-US" dirty="0"/>
              <a:t>is the terminal </a:t>
            </a:r>
            <a:r>
              <a:rPr lang="en-US" dirty="0" smtClean="0"/>
              <a:t>voltage (output voltage) </a:t>
            </a:r>
            <a:r>
              <a:rPr lang="en-US" dirty="0"/>
              <a:t>of the </a:t>
            </a:r>
            <a:r>
              <a:rPr lang="en-US" dirty="0" smtClean="0"/>
              <a:t>battery? (8.56 V)</a:t>
            </a:r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dirty="0" smtClean="0"/>
              <a:t>What </a:t>
            </a:r>
            <a:r>
              <a:rPr lang="en-US" dirty="0"/>
              <a:t>is the current in the </a:t>
            </a:r>
            <a:r>
              <a:rPr lang="en-US" dirty="0" smtClean="0"/>
              <a:t>6.0-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 resistor? (I = 0.48 A)</a:t>
            </a:r>
            <a:endParaRPr lang="en-US" b="1" dirty="0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2298700" y="5594350"/>
            <a:ext cx="482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5257800" y="5632450"/>
            <a:ext cx="482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7162800" y="5530850"/>
            <a:ext cx="482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206735" y="4822302"/>
            <a:ext cx="71562" cy="715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2751" y="4835084"/>
            <a:ext cx="71562" cy="715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989165" y="4947975"/>
            <a:ext cx="71562" cy="715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831550" y="4963980"/>
            <a:ext cx="71562" cy="715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87690" y="4923311"/>
            <a:ext cx="71562" cy="715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796149" y="4938123"/>
            <a:ext cx="71562" cy="715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062125" y="4750740"/>
            <a:ext cx="71562" cy="715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691339" y="4750740"/>
            <a:ext cx="71562" cy="715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J:\data\guthold\Physics 25\Figrure 19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b="17517"/>
          <a:stretch/>
        </p:blipFill>
        <p:spPr bwMode="auto">
          <a:xfrm>
            <a:off x="5549000" y="827808"/>
            <a:ext cx="3209925" cy="53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77800" y="190500"/>
            <a:ext cx="4064000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EMFs in series and in parallel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92100" y="1308100"/>
            <a:ext cx="497593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1313" indent="-341313">
              <a:spcBef>
                <a:spcPct val="50000"/>
              </a:spcBef>
              <a:buAutoNum type="alphaLcParenBoth"/>
            </a:pPr>
            <a:r>
              <a:rPr lang="en-US" sz="2000" dirty="0" smtClean="0"/>
              <a:t>Connecting </a:t>
            </a:r>
            <a:r>
              <a:rPr lang="en-US" sz="2000" dirty="0"/>
              <a:t>the </a:t>
            </a:r>
            <a:r>
              <a:rPr lang="en-US" sz="2000" dirty="0" err="1"/>
              <a:t>emfs</a:t>
            </a:r>
            <a:r>
              <a:rPr lang="en-US" sz="2000" dirty="0"/>
              <a:t> in series head-to-tail, the voltages add up. </a:t>
            </a:r>
            <a:r>
              <a:rPr lang="en-US" sz="2000" dirty="0" err="1"/>
              <a:t>V</a:t>
            </a:r>
            <a:r>
              <a:rPr lang="en-US" sz="2000" baseline="-25000" dirty="0" err="1"/>
              <a:t>total</a:t>
            </a:r>
            <a:r>
              <a:rPr lang="en-US" sz="2000" dirty="0"/>
              <a:t> = V</a:t>
            </a:r>
            <a:r>
              <a:rPr lang="en-US" sz="2000" baseline="-25000" dirty="0"/>
              <a:t>1</a:t>
            </a:r>
            <a:r>
              <a:rPr lang="en-US" sz="2000" dirty="0"/>
              <a:t> + V</a:t>
            </a:r>
            <a:r>
              <a:rPr lang="en-US" sz="2000" baseline="-25000" dirty="0"/>
              <a:t>2</a:t>
            </a:r>
            <a:r>
              <a:rPr lang="en-US" sz="2000" dirty="0"/>
              <a:t>.  </a:t>
            </a:r>
            <a:endParaRPr lang="en-US" sz="2000" dirty="0" smtClean="0"/>
          </a:p>
          <a:p>
            <a:pPr marL="341313" indent="-341313">
              <a:spcBef>
                <a:spcPct val="50000"/>
              </a:spcBef>
              <a:buAutoNum type="alphaLcParenBoth"/>
            </a:pPr>
            <a:endParaRPr lang="en-US" sz="2000" dirty="0"/>
          </a:p>
          <a:p>
            <a:pPr marL="341313" indent="-341313">
              <a:spcBef>
                <a:spcPct val="50000"/>
              </a:spcBef>
            </a:pPr>
            <a:r>
              <a:rPr lang="en-US" sz="2000" dirty="0"/>
              <a:t>(b) Connecting the </a:t>
            </a:r>
            <a:r>
              <a:rPr lang="en-US" sz="2000" dirty="0" err="1"/>
              <a:t>emfs</a:t>
            </a:r>
            <a:r>
              <a:rPr lang="en-US" sz="2000" dirty="0"/>
              <a:t> in series tail-to-tail or head-to-head, the voltages subtract </a:t>
            </a:r>
            <a:r>
              <a:rPr lang="en-US" sz="2000" dirty="0" err="1"/>
              <a:t>V</a:t>
            </a:r>
            <a:r>
              <a:rPr lang="en-US" sz="2000" baseline="-25000" dirty="0" err="1"/>
              <a:t>total</a:t>
            </a:r>
            <a:r>
              <a:rPr lang="en-US" sz="2000" dirty="0"/>
              <a:t> = V</a:t>
            </a:r>
            <a:r>
              <a:rPr lang="en-US" sz="2000" baseline="-25000" dirty="0"/>
              <a:t>1</a:t>
            </a:r>
            <a:r>
              <a:rPr lang="en-US" sz="2000" dirty="0"/>
              <a:t> - V</a:t>
            </a:r>
            <a:r>
              <a:rPr lang="en-US" sz="2000" baseline="-25000" dirty="0"/>
              <a:t>2</a:t>
            </a:r>
            <a:r>
              <a:rPr lang="en-US" sz="2000" dirty="0"/>
              <a:t>.  Can be used for re-charging batteries</a:t>
            </a:r>
            <a:r>
              <a:rPr lang="en-US" sz="2000" dirty="0" smtClean="0"/>
              <a:t>.</a:t>
            </a:r>
          </a:p>
          <a:p>
            <a:pPr marL="341313" indent="-341313">
              <a:spcBef>
                <a:spcPct val="50000"/>
              </a:spcBef>
            </a:pPr>
            <a:endParaRPr lang="en-US" sz="2000" dirty="0"/>
          </a:p>
          <a:p>
            <a:pPr marL="341313" indent="-341313">
              <a:spcBef>
                <a:spcPct val="50000"/>
              </a:spcBef>
            </a:pPr>
            <a:r>
              <a:rPr lang="en-US" sz="2000" dirty="0"/>
              <a:t>(c) Connecting </a:t>
            </a:r>
            <a:r>
              <a:rPr lang="en-US" sz="2000" dirty="0" err="1"/>
              <a:t>emfs</a:t>
            </a:r>
            <a:r>
              <a:rPr lang="en-US" sz="2000" dirty="0"/>
              <a:t> in parallel. Used to provide energy when large amounts of current are needed (starting Diesel engines).  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1748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65100" y="190500"/>
            <a:ext cx="8851900" cy="83099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Resistors in </a:t>
            </a:r>
            <a:r>
              <a:rPr lang="en-US" dirty="0" smtClean="0"/>
              <a:t>series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(Two devices are connected in series if they are connected at one end, and nothing else is connected there)</a:t>
            </a:r>
            <a:endParaRPr lang="en-US" sz="1600" dirty="0"/>
          </a:p>
        </p:txBody>
      </p:sp>
      <p:pic>
        <p:nvPicPr>
          <p:cNvPr id="83971" name="Picture 3" descr="C:\Documents and Settings\nanowork\Desktop\Figrure 1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9"/>
          <a:stretch>
            <a:fillRect/>
          </a:stretch>
        </p:blipFill>
        <p:spPr bwMode="auto">
          <a:xfrm>
            <a:off x="236538" y="1323975"/>
            <a:ext cx="567055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C:\Documents and Settings\nanowork\Desktop\Figrure 19-1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9" t="41685" b="38522"/>
          <a:stretch>
            <a:fillRect/>
          </a:stretch>
        </p:blipFill>
        <p:spPr bwMode="auto">
          <a:xfrm>
            <a:off x="6569075" y="1497013"/>
            <a:ext cx="221932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9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241084"/>
              </p:ext>
            </p:extLst>
          </p:nvPr>
        </p:nvGraphicFramePr>
        <p:xfrm>
          <a:off x="5192712" y="4023166"/>
          <a:ext cx="3595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8" name="Equation" r:id="rId5" imgW="1206360" imgH="241200" progId="Equation.3">
                  <p:embed/>
                </p:oleObj>
              </mc:Choice>
              <mc:Fallback>
                <p:oleObj name="Equation" r:id="rId5" imgW="12063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2" y="4023166"/>
                        <a:ext cx="3595688" cy="72072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65315" y="5312028"/>
            <a:ext cx="9017000" cy="1477328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Same current flows through all devices (resistors)</a:t>
            </a:r>
            <a:r>
              <a:rPr lang="en-US" sz="1800" dirty="0" smtClean="0"/>
              <a:t>; if </a:t>
            </a:r>
            <a:r>
              <a:rPr lang="en-US" sz="1800" dirty="0"/>
              <a:t>one device breaks, current flow to all is interrupted</a:t>
            </a:r>
            <a:r>
              <a:rPr lang="en-US" sz="1800" dirty="0" smtClean="0"/>
              <a:t>.  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Different voltage drops across devices. 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The potential rise at battery is equal to the sum of all potential drops across devices.  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71448" y="2890932"/>
            <a:ext cx="7530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Symbol" panose="05050102010706020507" pitchFamily="18" charset="2"/>
              </a:rPr>
              <a:t>D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rise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56744" y="2113768"/>
            <a:ext cx="56755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dirty="0" smtClean="0"/>
              <a:t>V</a:t>
            </a:r>
            <a:r>
              <a:rPr lang="en-US" sz="1600" baseline="-25000" dirty="0"/>
              <a:t>1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90607" y="2113768"/>
            <a:ext cx="56755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2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24470" y="2113768"/>
            <a:ext cx="56755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3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538" y="3598699"/>
            <a:ext cx="365229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Symbol" panose="05050102010706020507" pitchFamily="18" charset="2"/>
              </a:rPr>
              <a:t>D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total</a:t>
            </a:r>
            <a:r>
              <a:rPr lang="en-US" i="1" baseline="-25000" dirty="0" smtClean="0"/>
              <a:t> 	</a:t>
            </a:r>
            <a:r>
              <a:rPr lang="en-US" i="1" dirty="0" smtClean="0"/>
              <a:t>= </a:t>
            </a:r>
            <a:r>
              <a:rPr lang="en-US" i="1" dirty="0" smtClean="0">
                <a:latin typeface="Symbol" panose="05050102010706020507" pitchFamily="18" charset="2"/>
              </a:rPr>
              <a:t>D</a:t>
            </a:r>
            <a:r>
              <a:rPr lang="en-US" i="1" dirty="0" smtClean="0"/>
              <a:t>V</a:t>
            </a:r>
            <a:r>
              <a:rPr lang="en-US" i="1" baseline="-25000" dirty="0" smtClean="0"/>
              <a:t>1</a:t>
            </a:r>
            <a:r>
              <a:rPr lang="en-US" i="1" dirty="0" smtClean="0"/>
              <a:t> + </a:t>
            </a:r>
            <a:r>
              <a:rPr lang="en-US" i="1" dirty="0" smtClean="0">
                <a:latin typeface="Symbol" panose="05050102010706020507" pitchFamily="18" charset="2"/>
              </a:rPr>
              <a:t>D</a:t>
            </a:r>
            <a:r>
              <a:rPr lang="en-US" i="1" dirty="0" smtClean="0"/>
              <a:t>V</a:t>
            </a:r>
            <a:r>
              <a:rPr lang="en-US" i="1" baseline="-25000" dirty="0"/>
              <a:t>2</a:t>
            </a:r>
            <a:r>
              <a:rPr lang="en-US" i="1" baseline="-25000" dirty="0" smtClean="0"/>
              <a:t> </a:t>
            </a:r>
            <a:r>
              <a:rPr lang="en-US" i="1" dirty="0" smtClean="0"/>
              <a:t>+ </a:t>
            </a:r>
            <a:r>
              <a:rPr lang="en-US" i="1" dirty="0" smtClean="0">
                <a:latin typeface="Symbol" panose="05050102010706020507" pitchFamily="18" charset="2"/>
              </a:rPr>
              <a:t>D</a:t>
            </a:r>
            <a:r>
              <a:rPr lang="en-US" i="1" dirty="0" smtClean="0"/>
              <a:t>V</a:t>
            </a:r>
            <a:r>
              <a:rPr lang="en-US" i="1" baseline="-25000" dirty="0"/>
              <a:t>3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	= IR</a:t>
            </a:r>
            <a:r>
              <a:rPr lang="en-US" i="1" baseline="-25000" dirty="0" smtClean="0"/>
              <a:t>1</a:t>
            </a:r>
            <a:r>
              <a:rPr lang="en-US" i="1" dirty="0" smtClean="0"/>
              <a:t> + IR</a:t>
            </a:r>
            <a:r>
              <a:rPr lang="en-US" i="1" baseline="-25000" dirty="0" smtClean="0"/>
              <a:t>2</a:t>
            </a:r>
            <a:r>
              <a:rPr lang="en-US" i="1" dirty="0" smtClean="0"/>
              <a:t> + IR</a:t>
            </a:r>
            <a:r>
              <a:rPr lang="en-US" i="1" baseline="-25000" dirty="0" smtClean="0"/>
              <a:t>3</a:t>
            </a:r>
            <a:r>
              <a:rPr lang="en-US" i="1" dirty="0" smtClean="0"/>
              <a:t> </a:t>
            </a:r>
          </a:p>
          <a:p>
            <a:r>
              <a:rPr lang="en-US" i="1" dirty="0"/>
              <a:t>	</a:t>
            </a:r>
            <a:r>
              <a:rPr lang="en-US" i="1" dirty="0" smtClean="0"/>
              <a:t>= I(R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/>
              <a:t>+ </a:t>
            </a:r>
            <a:r>
              <a:rPr lang="en-US" i="1" dirty="0" smtClean="0"/>
              <a:t>R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i="1" dirty="0"/>
              <a:t>+ </a:t>
            </a:r>
            <a:r>
              <a:rPr lang="en-US" i="1" dirty="0" smtClean="0"/>
              <a:t>R</a:t>
            </a:r>
            <a:r>
              <a:rPr lang="en-US" i="1" baseline="-25000" dirty="0" smtClean="0"/>
              <a:t>3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	= </a:t>
            </a:r>
            <a:r>
              <a:rPr lang="en-US" i="1" dirty="0" err="1" smtClean="0"/>
              <a:t>IR</a:t>
            </a:r>
            <a:r>
              <a:rPr lang="en-US" i="1" baseline="-25000" dirty="0" err="1" smtClean="0"/>
              <a:t>eq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83476" y="3489434"/>
            <a:ext cx="85335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nanowork\Desktop\Figrure 19-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t="12245" r="14403" b="23779"/>
          <a:stretch>
            <a:fillRect/>
          </a:stretch>
        </p:blipFill>
        <p:spPr bwMode="auto">
          <a:xfrm>
            <a:off x="461963" y="966928"/>
            <a:ext cx="4271962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C:\Documents and Settings\nanowork\Desktop\Figrure 19-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2" t="39467" b="23289"/>
          <a:stretch>
            <a:fillRect/>
          </a:stretch>
        </p:blipFill>
        <p:spPr bwMode="auto">
          <a:xfrm>
            <a:off x="6226175" y="1316178"/>
            <a:ext cx="2544763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65099" y="190500"/>
            <a:ext cx="8851901" cy="83099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Resistors in </a:t>
            </a:r>
            <a:r>
              <a:rPr lang="en-US" dirty="0" smtClean="0"/>
              <a:t>parallel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Two devices are in parallel if they are connected at both ends</a:t>
            </a:r>
            <a:endParaRPr lang="en-US" sz="1600" dirty="0"/>
          </a:p>
        </p:txBody>
      </p:sp>
      <p:graphicFrame>
        <p:nvGraphicFramePr>
          <p:cNvPr id="84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63619"/>
              </p:ext>
            </p:extLst>
          </p:nvPr>
        </p:nvGraphicFramePr>
        <p:xfrm>
          <a:off x="262213" y="4206875"/>
          <a:ext cx="558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47" name="Equation" r:id="rId5" imgW="3352680" imgH="482400" progId="Equation.DSMT4">
                  <p:embed/>
                </p:oleObj>
              </mc:Choice>
              <mc:Fallback>
                <p:oleObj name="Equation" r:id="rId5" imgW="33526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13" y="4206875"/>
                        <a:ext cx="5589588" cy="803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29792"/>
              </p:ext>
            </p:extLst>
          </p:nvPr>
        </p:nvGraphicFramePr>
        <p:xfrm>
          <a:off x="7180534" y="4154488"/>
          <a:ext cx="88423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48" name="Equation" r:id="rId7" imgW="507960" imgH="444240" progId="Equation.DSMT4">
                  <p:embed/>
                </p:oleObj>
              </mc:Choice>
              <mc:Fallback>
                <p:oleObj name="Equation" r:id="rId7" imgW="5079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534" y="4154488"/>
                        <a:ext cx="884237" cy="773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95819"/>
              </p:ext>
            </p:extLst>
          </p:nvPr>
        </p:nvGraphicFramePr>
        <p:xfrm>
          <a:off x="3221038" y="5255308"/>
          <a:ext cx="26955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49" name="Equation" r:id="rId9" imgW="1358640" imgH="482400" progId="Equation.DSMT4">
                  <p:embed/>
                </p:oleObj>
              </mc:Choice>
              <mc:Fallback>
                <p:oleObj name="Equation" r:id="rId9" imgW="135864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5255308"/>
                        <a:ext cx="2695575" cy="95567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6538" y="6427688"/>
            <a:ext cx="8780462" cy="369332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Same voltage drop across all devices</a:t>
            </a:r>
            <a:r>
              <a:rPr lang="en-US" sz="1800" dirty="0" smtClean="0"/>
              <a:t> ; current gets split up (then recombines).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387365" y="3532232"/>
            <a:ext cx="69368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dirty="0" smtClean="0"/>
              <a:t>V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248533" y="3087636"/>
            <a:ext cx="8162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V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48383" y="2836001"/>
            <a:ext cx="3549650" cy="3915572"/>
            <a:chOff x="648383" y="2836001"/>
            <a:chExt cx="3549650" cy="3915572"/>
          </a:xfrm>
        </p:grpSpPr>
        <p:grpSp>
          <p:nvGrpSpPr>
            <p:cNvPr id="9" name="Group 8"/>
            <p:cNvGrpSpPr/>
            <p:nvPr/>
          </p:nvGrpSpPr>
          <p:grpSpPr>
            <a:xfrm>
              <a:off x="648383" y="2836001"/>
              <a:ext cx="3549650" cy="3915572"/>
              <a:chOff x="648383" y="2836001"/>
              <a:chExt cx="3549650" cy="3915572"/>
            </a:xfrm>
          </p:grpSpPr>
          <p:grpSp>
            <p:nvGrpSpPr>
              <p:cNvPr id="86038" name="Group 22"/>
              <p:cNvGrpSpPr>
                <a:grpSpLocks/>
              </p:cNvGrpSpPr>
              <p:nvPr/>
            </p:nvGrpSpPr>
            <p:grpSpPr bwMode="auto">
              <a:xfrm>
                <a:off x="648383" y="2836001"/>
                <a:ext cx="3549650" cy="2289175"/>
                <a:chOff x="869" y="2282"/>
                <a:chExt cx="1844" cy="1114"/>
              </a:xfrm>
            </p:grpSpPr>
            <p:pic>
              <p:nvPicPr>
                <p:cNvPr id="86031" name="Picture 15" descr="C:\Documents and Settings\nanowork\Desktop\Figrure 19-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376" b="53859"/>
                <a:stretch>
                  <a:fillRect/>
                </a:stretch>
              </p:blipFill>
              <p:spPr bwMode="auto">
                <a:xfrm>
                  <a:off x="869" y="2282"/>
                  <a:ext cx="1844" cy="11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6032" name="Rectangle 16"/>
                <p:cNvSpPr>
                  <a:spLocks noChangeArrowheads="1"/>
                </p:cNvSpPr>
                <p:nvPr/>
              </p:nvSpPr>
              <p:spPr bwMode="auto">
                <a:xfrm>
                  <a:off x="2120" y="2456"/>
                  <a:ext cx="424" cy="4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0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120" y="2640"/>
                  <a:ext cx="448" cy="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66653" y="5120357"/>
                <a:ext cx="178961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UcParenR"/>
                </a:pPr>
                <a:r>
                  <a:rPr lang="en-US" sz="2000" dirty="0" smtClean="0"/>
                  <a:t>37.5 </a:t>
                </a:r>
                <a:r>
                  <a:rPr lang="en-US" sz="2000" dirty="0" smtClean="0">
                    <a:latin typeface="Symbol" pitchFamily="18" charset="2"/>
                  </a:rPr>
                  <a:t>W</a:t>
                </a:r>
                <a:endParaRPr lang="en-US" sz="2000" dirty="0" smtClean="0"/>
              </a:p>
              <a:p>
                <a:pPr marL="457200" indent="-457200">
                  <a:buAutoNum type="alphaUcParenR"/>
                </a:pPr>
                <a:r>
                  <a:rPr lang="en-US" sz="2000" dirty="0" smtClean="0"/>
                  <a:t>50 </a:t>
                </a:r>
                <a:r>
                  <a:rPr lang="en-US" sz="2000" dirty="0" smtClean="0">
                    <a:latin typeface="Symbol" pitchFamily="18" charset="2"/>
                  </a:rPr>
                  <a:t>W </a:t>
                </a:r>
                <a:endParaRPr lang="en-US" sz="2000" dirty="0" smtClean="0"/>
              </a:p>
              <a:p>
                <a:pPr marL="457200" indent="-457200">
                  <a:buAutoNum type="alphaUcParenR"/>
                </a:pPr>
                <a:r>
                  <a:rPr lang="en-US" sz="2000" dirty="0" smtClean="0"/>
                  <a:t>100 </a:t>
                </a:r>
                <a:r>
                  <a:rPr lang="en-US" sz="2000" dirty="0" smtClean="0">
                    <a:latin typeface="Symbol" pitchFamily="18" charset="2"/>
                  </a:rPr>
                  <a:t>W</a:t>
                </a:r>
                <a:endParaRPr lang="en-US" sz="2000" dirty="0" smtClean="0"/>
              </a:p>
              <a:p>
                <a:pPr marL="457200" indent="-457200">
                  <a:buAutoNum type="alphaUcParenR"/>
                </a:pPr>
                <a:r>
                  <a:rPr lang="en-US" sz="2000" dirty="0" smtClean="0"/>
                  <a:t>150 </a:t>
                </a:r>
                <a:r>
                  <a:rPr lang="en-US" sz="2000" dirty="0" smtClean="0">
                    <a:latin typeface="Symbol" pitchFamily="18" charset="2"/>
                  </a:rPr>
                  <a:t>W</a:t>
                </a:r>
                <a:endParaRPr lang="en-US" sz="2000" dirty="0" smtClean="0"/>
              </a:p>
              <a:p>
                <a:pPr marL="457200" indent="-457200">
                  <a:buAutoNum type="alphaUcParenR"/>
                </a:pPr>
                <a:r>
                  <a:rPr lang="en-US" sz="2000" dirty="0" smtClean="0"/>
                  <a:t>200 </a:t>
                </a:r>
                <a:r>
                  <a:rPr lang="en-US" sz="2000" dirty="0" smtClean="0">
                    <a:latin typeface="Symbol" pitchFamily="18" charset="2"/>
                  </a:rPr>
                  <a:t>W</a:t>
                </a:r>
                <a:endParaRPr lang="en-US" sz="20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215406" y="4786622"/>
              <a:ext cx="69368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24 V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20658" y="115297"/>
            <a:ext cx="5376862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White board example</a:t>
            </a:r>
            <a:endParaRPr lang="en-US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47908" y="609324"/>
            <a:ext cx="876095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Two i-clickers and more.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Series </a:t>
            </a:r>
            <a:r>
              <a:rPr lang="en-US" sz="2000" b="1" dirty="0"/>
              <a:t>and parallel </a:t>
            </a:r>
            <a:r>
              <a:rPr lang="en-US" sz="2000" b="1" dirty="0" smtClean="0"/>
              <a:t>resistors.  </a:t>
            </a:r>
            <a:r>
              <a:rPr lang="en-US" sz="2000" dirty="0" smtClean="0"/>
              <a:t>Two resistors (R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50 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; 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150 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 ) </a:t>
            </a:r>
            <a:r>
              <a:rPr lang="en-US" sz="2000" dirty="0"/>
              <a:t>are connected (a) in series and (b) in parallel to a 24 V battery (see Figure). W</a:t>
            </a:r>
            <a:r>
              <a:rPr lang="en-US" sz="2000" dirty="0" smtClean="0"/>
              <a:t>hat is the 1) equivalent resistance of each circuit; 2) what </a:t>
            </a:r>
            <a:r>
              <a:rPr lang="en-US" sz="2000" dirty="0"/>
              <a:t>is the </a:t>
            </a:r>
            <a:r>
              <a:rPr lang="en-US" sz="2000" dirty="0" smtClean="0"/>
              <a:t>voltage drop across each resistor, 3) what current runs through each </a:t>
            </a:r>
            <a:r>
              <a:rPr lang="en-US" sz="2000" dirty="0"/>
              <a:t>resistor </a:t>
            </a:r>
            <a:r>
              <a:rPr lang="en-US" sz="2000" dirty="0" smtClean="0"/>
              <a:t>and the entire circuit?   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885509" y="3204301"/>
            <a:ext cx="0" cy="3405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6195108" y="3175726"/>
            <a:ext cx="2316162" cy="3575847"/>
            <a:chOff x="6195108" y="3175726"/>
            <a:chExt cx="2316162" cy="3575847"/>
          </a:xfrm>
        </p:grpSpPr>
        <p:pic>
          <p:nvPicPr>
            <p:cNvPr id="86034" name="Picture 18" descr="C:\Documents and Settings\nanowork\Desktop\Figrure 19-2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9" t="31931" r="52058" b="31291"/>
            <a:stretch>
              <a:fillRect/>
            </a:stretch>
          </p:blipFill>
          <p:spPr bwMode="auto">
            <a:xfrm>
              <a:off x="6195108" y="3204301"/>
              <a:ext cx="2316162" cy="180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351864" y="5120357"/>
              <a:ext cx="178961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lphaUcParenR"/>
              </a:pPr>
              <a:r>
                <a:rPr lang="en-US" sz="2000" dirty="0" smtClean="0"/>
                <a:t>37.5 </a:t>
              </a:r>
              <a:r>
                <a:rPr lang="en-US" sz="2000" dirty="0" smtClean="0">
                  <a:latin typeface="Symbol" pitchFamily="18" charset="2"/>
                </a:rPr>
                <a:t>W</a:t>
              </a:r>
              <a:endParaRPr lang="en-US" sz="2000" dirty="0" smtClean="0"/>
            </a:p>
            <a:p>
              <a:pPr marL="457200" indent="-457200">
                <a:buAutoNum type="alphaUcParenR"/>
              </a:pPr>
              <a:r>
                <a:rPr lang="en-US" sz="2000" dirty="0" smtClean="0"/>
                <a:t>50 </a:t>
              </a:r>
              <a:r>
                <a:rPr lang="en-US" sz="2000" dirty="0" smtClean="0">
                  <a:latin typeface="Symbol" pitchFamily="18" charset="2"/>
                </a:rPr>
                <a:t>W </a:t>
              </a:r>
              <a:endParaRPr lang="en-US" sz="2000" dirty="0" smtClean="0"/>
            </a:p>
            <a:p>
              <a:pPr marL="457200" indent="-457200">
                <a:buAutoNum type="alphaUcParenR"/>
              </a:pPr>
              <a:r>
                <a:rPr lang="en-US" sz="2000" dirty="0" smtClean="0"/>
                <a:t>100 </a:t>
              </a:r>
              <a:r>
                <a:rPr lang="en-US" sz="2000" dirty="0" smtClean="0">
                  <a:latin typeface="Symbol" pitchFamily="18" charset="2"/>
                </a:rPr>
                <a:t>W</a:t>
              </a:r>
              <a:endParaRPr lang="en-US" sz="2000" dirty="0" smtClean="0"/>
            </a:p>
            <a:p>
              <a:pPr marL="457200" indent="-457200">
                <a:buAutoNum type="alphaUcParenR"/>
              </a:pPr>
              <a:r>
                <a:rPr lang="en-US" sz="2000" dirty="0" smtClean="0"/>
                <a:t>150 </a:t>
              </a:r>
              <a:r>
                <a:rPr lang="en-US" sz="2000" dirty="0" smtClean="0">
                  <a:latin typeface="Symbol" pitchFamily="18" charset="2"/>
                </a:rPr>
                <a:t>W</a:t>
              </a:r>
              <a:endParaRPr lang="en-US" sz="2000" dirty="0" smtClean="0"/>
            </a:p>
            <a:p>
              <a:pPr marL="457200" indent="-457200">
                <a:buAutoNum type="alphaUcParenR"/>
              </a:pPr>
              <a:r>
                <a:rPr lang="en-US" sz="2000" dirty="0" smtClean="0"/>
                <a:t>200 </a:t>
              </a:r>
              <a:r>
                <a:rPr lang="en-US" sz="2000" dirty="0" smtClean="0">
                  <a:latin typeface="Symbol" pitchFamily="18" charset="2"/>
                </a:rPr>
                <a:t>W</a:t>
              </a:r>
              <a:endParaRPr lang="en-US" sz="20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355445" y="3175726"/>
              <a:ext cx="2070100" cy="1949450"/>
              <a:chOff x="6355445" y="3175726"/>
              <a:chExt cx="2070100" cy="1949450"/>
            </a:xfrm>
          </p:grpSpPr>
          <p:sp>
            <p:nvSpPr>
              <p:cNvPr id="86035" name="Rectangle 19"/>
              <p:cNvSpPr>
                <a:spLocks noChangeArrowheads="1"/>
              </p:cNvSpPr>
              <p:nvPr/>
            </p:nvSpPr>
            <p:spPr bwMode="auto">
              <a:xfrm>
                <a:off x="8158845" y="3175726"/>
                <a:ext cx="2667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6" name="Rectangle 20"/>
              <p:cNvSpPr>
                <a:spLocks noChangeArrowheads="1"/>
              </p:cNvSpPr>
              <p:nvPr/>
            </p:nvSpPr>
            <p:spPr bwMode="auto">
              <a:xfrm>
                <a:off x="6355445" y="3175726"/>
                <a:ext cx="2667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0" name="Rectangle 24"/>
              <p:cNvSpPr>
                <a:spLocks noChangeArrowheads="1"/>
              </p:cNvSpPr>
              <p:nvPr/>
            </p:nvSpPr>
            <p:spPr bwMode="auto">
              <a:xfrm>
                <a:off x="6863445" y="3798026"/>
                <a:ext cx="203200" cy="215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9" name="Text Box 23"/>
              <p:cNvSpPr txBox="1">
                <a:spLocks noChangeArrowheads="1"/>
              </p:cNvSpPr>
              <p:nvPr/>
            </p:nvSpPr>
            <p:spPr bwMode="auto">
              <a:xfrm>
                <a:off x="6838045" y="3734526"/>
                <a:ext cx="3683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I</a:t>
                </a:r>
                <a:r>
                  <a:rPr lang="en-US" sz="1400" baseline="-25000"/>
                  <a:t>1</a:t>
                </a:r>
                <a:endParaRPr lang="en-US" sz="1400"/>
              </a:p>
            </p:txBody>
          </p:sp>
          <p:sp>
            <p:nvSpPr>
              <p:cNvPr id="86041" name="Rectangle 25"/>
              <p:cNvSpPr>
                <a:spLocks noChangeArrowheads="1"/>
              </p:cNvSpPr>
              <p:nvPr/>
            </p:nvSpPr>
            <p:spPr bwMode="auto">
              <a:xfrm>
                <a:off x="7257145" y="3721826"/>
                <a:ext cx="279400" cy="304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2" name="Text Box 26"/>
              <p:cNvSpPr txBox="1">
                <a:spLocks noChangeArrowheads="1"/>
              </p:cNvSpPr>
              <p:nvPr/>
            </p:nvSpPr>
            <p:spPr bwMode="auto">
              <a:xfrm>
                <a:off x="7244445" y="3759926"/>
                <a:ext cx="3683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R</a:t>
                </a:r>
                <a:r>
                  <a:rPr lang="en-US" sz="1400" baseline="-25000"/>
                  <a:t>1</a:t>
                </a:r>
                <a:endParaRPr lang="en-US" sz="140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225089" y="4786622"/>
                <a:ext cx="693683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24 V</a:t>
                </a:r>
                <a:endParaRPr lang="en-US" sz="1600" dirty="0">
                  <a:latin typeface="+mj-lt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826992" y="4424004"/>
            <a:ext cx="588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(b)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5637071" y="-29845"/>
            <a:ext cx="3354211" cy="2088538"/>
            <a:chOff x="2810" y="121"/>
            <a:chExt cx="2780" cy="1731"/>
          </a:xfrm>
        </p:grpSpPr>
        <p:pic>
          <p:nvPicPr>
            <p:cNvPr id="87067" name="Picture 27" descr="C:\Documents and Settings\nanowork\Desktop\Figrure 19-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5" t="11812" r="22678" b="65433"/>
            <a:stretch>
              <a:fillRect/>
            </a:stretch>
          </p:blipFill>
          <p:spPr bwMode="auto">
            <a:xfrm>
              <a:off x="2810" y="463"/>
              <a:ext cx="2780" cy="1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68" name="Picture 28" descr="C:\Documents and Settings\nanowork\Desktop\Figrure 19-2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4" t="17943" r="65169" b="57710"/>
            <a:stretch>
              <a:fillRect/>
            </a:stretch>
          </p:blipFill>
          <p:spPr bwMode="auto">
            <a:xfrm>
              <a:off x="4376" y="121"/>
              <a:ext cx="1030" cy="1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069" name="Line 29"/>
            <p:cNvSpPr>
              <a:spLocks noChangeShapeType="1"/>
            </p:cNvSpPr>
            <p:nvPr/>
          </p:nvSpPr>
          <p:spPr bwMode="auto">
            <a:xfrm>
              <a:off x="4384" y="536"/>
              <a:ext cx="0" cy="5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Line 30"/>
            <p:cNvSpPr>
              <a:spLocks noChangeShapeType="1"/>
            </p:cNvSpPr>
            <p:nvPr/>
          </p:nvSpPr>
          <p:spPr bwMode="auto">
            <a:xfrm>
              <a:off x="5402" y="531"/>
              <a:ext cx="0" cy="5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4300" y="193675"/>
            <a:ext cx="5201079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White board example</a:t>
            </a:r>
            <a:endParaRPr lang="en-US" dirty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4300" y="774457"/>
            <a:ext cx="5191429" cy="2400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Series with parallel in circuit. </a:t>
            </a:r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sz="2000" dirty="0" smtClean="0"/>
              <a:t>How </a:t>
            </a:r>
            <a:r>
              <a:rPr lang="en-US" sz="2000" dirty="0"/>
              <a:t>much </a:t>
            </a:r>
            <a:r>
              <a:rPr lang="en-US" sz="2000" dirty="0" smtClean="0"/>
              <a:t>current, I, </a:t>
            </a:r>
            <a:r>
              <a:rPr lang="en-US" sz="2000" dirty="0"/>
              <a:t>flows from the battery shown in the </a:t>
            </a:r>
            <a:r>
              <a:rPr lang="en-US" sz="2000" dirty="0" smtClean="0"/>
              <a:t>figure? Assume 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500 </a:t>
            </a:r>
            <a:r>
              <a:rPr lang="en-US" sz="2000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, 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700 </a:t>
            </a:r>
            <a:r>
              <a:rPr lang="en-US" sz="2000" dirty="0" smtClean="0">
                <a:latin typeface="Symbol" panose="05050102010706020507" pitchFamily="18" charset="2"/>
              </a:rPr>
              <a:t>W.  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sz="2000" dirty="0" smtClean="0"/>
              <a:t>How much current, 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flows through 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?</a:t>
            </a:r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sz="2000" dirty="0" smtClean="0"/>
              <a:t>How much power does R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consume?</a:t>
            </a: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114299" y="3464606"/>
            <a:ext cx="519142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Char char="-"/>
            </a:pPr>
            <a:r>
              <a:rPr lang="en-US" sz="1800" dirty="0" smtClean="0"/>
              <a:t>The </a:t>
            </a:r>
            <a:r>
              <a:rPr lang="en-US" sz="1800" dirty="0"/>
              <a:t>current I flows out of the </a:t>
            </a:r>
            <a:r>
              <a:rPr lang="en-US" sz="1800" dirty="0" smtClean="0"/>
              <a:t>battery.</a:t>
            </a:r>
            <a:endParaRPr lang="en-US" sz="1800" dirty="0"/>
          </a:p>
          <a:p>
            <a:pPr marL="234950" indent="-234950">
              <a:spcBef>
                <a:spcPct val="50000"/>
              </a:spcBef>
              <a:buFontTx/>
              <a:buChar char="-"/>
            </a:pPr>
            <a:r>
              <a:rPr lang="en-US" sz="1800" dirty="0" smtClean="0"/>
              <a:t>Passes </a:t>
            </a:r>
            <a:r>
              <a:rPr lang="en-US" sz="1800" dirty="0"/>
              <a:t>through 400-</a:t>
            </a:r>
            <a:r>
              <a:rPr lang="en-US" sz="1800" dirty="0">
                <a:latin typeface="Symbol" pitchFamily="18" charset="2"/>
              </a:rPr>
              <a:t>W</a:t>
            </a:r>
            <a:r>
              <a:rPr lang="en-US" sz="1800" dirty="0"/>
              <a:t> </a:t>
            </a:r>
            <a:r>
              <a:rPr lang="en-US" sz="1800" dirty="0" smtClean="0"/>
              <a:t>resistor. </a:t>
            </a:r>
            <a:endParaRPr lang="en-US" sz="1800" dirty="0"/>
          </a:p>
          <a:p>
            <a:pPr marL="234950" indent="-234950">
              <a:spcBef>
                <a:spcPct val="50000"/>
              </a:spcBef>
              <a:buFontTx/>
              <a:buChar char="-"/>
            </a:pPr>
            <a:r>
              <a:rPr lang="en-US" sz="1800" dirty="0" smtClean="0"/>
              <a:t>Splits  </a:t>
            </a:r>
            <a:r>
              <a:rPr lang="en-US" sz="1800" dirty="0"/>
              <a:t>into I</a:t>
            </a:r>
            <a:r>
              <a:rPr lang="en-US" sz="1800" baseline="-25000" dirty="0"/>
              <a:t>1</a:t>
            </a:r>
            <a:r>
              <a:rPr lang="en-US" sz="1800" dirty="0"/>
              <a:t> and I</a:t>
            </a:r>
            <a:r>
              <a:rPr lang="en-US" sz="1800" baseline="-25000" dirty="0"/>
              <a:t>2</a:t>
            </a:r>
            <a:r>
              <a:rPr lang="en-US" sz="1800" dirty="0"/>
              <a:t> and passes </a:t>
            </a:r>
            <a:r>
              <a:rPr lang="en-US" sz="1800" dirty="0" smtClean="0"/>
              <a:t>through the 500 </a:t>
            </a:r>
            <a:r>
              <a:rPr lang="en-US" sz="1800" dirty="0" smtClean="0">
                <a:latin typeface="Symbol" pitchFamily="18" charset="2"/>
              </a:rPr>
              <a:t>W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smtClean="0"/>
              <a:t>700 </a:t>
            </a:r>
            <a:r>
              <a:rPr lang="en-US" sz="1800" dirty="0" smtClean="0">
                <a:latin typeface="Symbol" pitchFamily="18" charset="2"/>
              </a:rPr>
              <a:t>W </a:t>
            </a:r>
            <a:r>
              <a:rPr lang="en-US" sz="1800" dirty="0" smtClean="0"/>
              <a:t>resistor. Lower R gets higher I. </a:t>
            </a:r>
          </a:p>
          <a:p>
            <a:pPr marL="234950" indent="-234950">
              <a:spcBef>
                <a:spcPct val="50000"/>
              </a:spcBef>
              <a:buFontTx/>
              <a:buChar char="-"/>
            </a:pPr>
            <a:r>
              <a:rPr lang="en-US" sz="1800" dirty="0" smtClean="0"/>
              <a:t>I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and I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combine, I runs back to battery.</a:t>
            </a:r>
          </a:p>
          <a:p>
            <a:pPr marL="234950" indent="-234950">
              <a:spcBef>
                <a:spcPct val="50000"/>
              </a:spcBef>
              <a:buFontTx/>
              <a:buChar char="-"/>
            </a:pPr>
            <a:r>
              <a:rPr lang="en-US" sz="1800" dirty="0" smtClean="0"/>
              <a:t>Charge carriers leave battery with 12 V, loose 6.94 V at the 400 </a:t>
            </a:r>
            <a:r>
              <a:rPr lang="en-US" sz="1800" dirty="0">
                <a:latin typeface="Symbol" panose="05050102010706020507" pitchFamily="18" charset="2"/>
              </a:rPr>
              <a:t>W</a:t>
            </a:r>
            <a:r>
              <a:rPr lang="en-US" sz="1800" dirty="0" smtClean="0"/>
              <a:t> resistor, loose 5.06 V at the parallel resistors, arrive with 0 V at battery, get lifted up to 12 V and start again.  </a:t>
            </a:r>
            <a:endParaRPr lang="en-US" sz="1800" dirty="0"/>
          </a:p>
        </p:txBody>
      </p:sp>
      <p:pic>
        <p:nvPicPr>
          <p:cNvPr id="87073" name="Picture 33" descr="C:\Documents and Settings\nanowork\Desktop\Figrure 1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12080" r="22360" b="65906"/>
          <a:stretch>
            <a:fillRect/>
          </a:stretch>
        </p:blipFill>
        <p:spPr bwMode="auto">
          <a:xfrm>
            <a:off x="5754145" y="2743200"/>
            <a:ext cx="3237137" cy="16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74" name="Line 34"/>
          <p:cNvSpPr>
            <a:spLocks noChangeShapeType="1"/>
          </p:cNvSpPr>
          <p:nvPr/>
        </p:nvSpPr>
        <p:spPr bwMode="auto">
          <a:xfrm>
            <a:off x="7411720" y="2209800"/>
            <a:ext cx="0" cy="5029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33" descr="C:\Documents and Settings\nanowork\Desktop\Figrure 1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12080" r="22360" b="65906"/>
          <a:stretch>
            <a:fillRect/>
          </a:stretch>
        </p:blipFill>
        <p:spPr bwMode="auto">
          <a:xfrm>
            <a:off x="5754145" y="5034266"/>
            <a:ext cx="3237137" cy="16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34"/>
          <p:cNvSpPr>
            <a:spLocks noChangeShapeType="1"/>
          </p:cNvSpPr>
          <p:nvPr/>
        </p:nvSpPr>
        <p:spPr bwMode="auto">
          <a:xfrm>
            <a:off x="7460489" y="4594450"/>
            <a:ext cx="0" cy="5029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217920" y="5097370"/>
            <a:ext cx="2546530" cy="6430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217920" y="5454343"/>
            <a:ext cx="25465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33" descr="C:\Documents and Settings\nanowork\Desktop\Figrure 19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6" t="15768" r="54381" b="80282"/>
          <a:stretch/>
        </p:blipFill>
        <p:spPr bwMode="auto">
          <a:xfrm>
            <a:off x="6998425" y="5313666"/>
            <a:ext cx="98552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096258" y="5574788"/>
            <a:ext cx="77098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692 </a:t>
            </a:r>
            <a:r>
              <a:rPr lang="en-US" sz="1800" dirty="0">
                <a:latin typeface="Symbol" pitchFamily="18" charset="2"/>
              </a:rPr>
              <a:t>W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7860137" y="2712720"/>
            <a:ext cx="77098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292 </a:t>
            </a:r>
            <a:r>
              <a:rPr lang="en-US" sz="1800" dirty="0">
                <a:latin typeface="Symbol" pitchFamily="18" charset="2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06400" y="952500"/>
            <a:ext cx="33782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u="sng" dirty="0"/>
              <a:t>Consider loop at </a:t>
            </a:r>
            <a:r>
              <a:rPr lang="en-US" u="sng" dirty="0" smtClean="0"/>
              <a:t>right: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(start at point a (or point e))</a:t>
            </a:r>
            <a:endParaRPr lang="en-US" sz="1400" dirty="0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baseline="-25000" dirty="0" err="1" smtClean="0">
                <a:sym typeface="Wingdings" pitchFamily="2" charset="2"/>
              </a:rPr>
              <a:t>b</a:t>
            </a:r>
            <a:r>
              <a:rPr lang="en-US" dirty="0" smtClean="0"/>
              <a:t> = </a:t>
            </a:r>
            <a:r>
              <a:rPr lang="en-US" dirty="0"/>
              <a:t>- IR</a:t>
            </a:r>
            <a:r>
              <a:rPr lang="en-US" baseline="-25000" dirty="0"/>
              <a:t>1</a:t>
            </a:r>
            <a:r>
              <a:rPr lang="en-US" dirty="0"/>
              <a:t> = - </a:t>
            </a:r>
            <a:r>
              <a:rPr lang="en-US" dirty="0" smtClean="0"/>
              <a:t>6.94 </a:t>
            </a:r>
            <a:r>
              <a:rPr lang="en-US" dirty="0"/>
              <a:t>V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30788" y="1010901"/>
            <a:ext cx="3894137" cy="4944609"/>
            <a:chOff x="5030788" y="1638709"/>
            <a:chExt cx="3894137" cy="4944609"/>
          </a:xfrm>
        </p:grpSpPr>
        <p:pic>
          <p:nvPicPr>
            <p:cNvPr id="93187" name="Picture 3" descr="J:\data\guthold\Physics 25\Figrure 19-1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10824" r="15240" b="22193"/>
            <a:stretch/>
          </p:blipFill>
          <p:spPr bwMode="auto">
            <a:xfrm>
              <a:off x="5030788" y="1638709"/>
              <a:ext cx="3894137" cy="4944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5664200" y="2247900"/>
              <a:ext cx="1143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I = 0.0174 A</a:t>
              </a:r>
              <a:endParaRPr lang="en-US"/>
            </a:p>
          </p:txBody>
        </p:sp>
      </p:grp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81000" y="32131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r>
              <a:rPr lang="en-US" baseline="-25000" dirty="0" err="1" smtClean="0">
                <a:sym typeface="Wingdings" pitchFamily="2" charset="2"/>
              </a:rPr>
              <a:t>c</a:t>
            </a:r>
            <a:r>
              <a:rPr lang="en-US" dirty="0" smtClean="0"/>
              <a:t> = </a:t>
            </a:r>
            <a:r>
              <a:rPr lang="en-US" dirty="0"/>
              <a:t>- IR</a:t>
            </a:r>
            <a:r>
              <a:rPr lang="en-US" baseline="-25000" dirty="0"/>
              <a:t>2</a:t>
            </a:r>
            <a:r>
              <a:rPr lang="en-US" dirty="0"/>
              <a:t> = - </a:t>
            </a:r>
            <a:r>
              <a:rPr lang="en-US" dirty="0" smtClean="0"/>
              <a:t>5.06 </a:t>
            </a:r>
            <a:r>
              <a:rPr lang="en-US" dirty="0"/>
              <a:t>V 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81000" y="42545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baseline="-25000" dirty="0" err="1" smtClean="0">
                <a:sym typeface="Wingdings" pitchFamily="2" charset="2"/>
              </a:rPr>
              <a:t>e</a:t>
            </a:r>
            <a:r>
              <a:rPr lang="en-US" dirty="0" smtClean="0"/>
              <a:t> </a:t>
            </a:r>
            <a:r>
              <a:rPr lang="en-US" dirty="0"/>
              <a:t>= + </a:t>
            </a:r>
            <a:r>
              <a:rPr lang="en-US" dirty="0" smtClean="0"/>
              <a:t>12.0 </a:t>
            </a:r>
            <a:r>
              <a:rPr lang="en-US" dirty="0"/>
              <a:t>V 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406400" y="5283200"/>
            <a:ext cx="3937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Sum of all voltages:</a:t>
            </a:r>
          </a:p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smtClean="0"/>
              <a:t>6.94 </a:t>
            </a:r>
            <a:r>
              <a:rPr lang="en-US" dirty="0"/>
              <a:t>V - </a:t>
            </a:r>
            <a:r>
              <a:rPr lang="en-US" dirty="0" smtClean="0"/>
              <a:t>5.06 </a:t>
            </a:r>
            <a:r>
              <a:rPr lang="en-US" dirty="0"/>
              <a:t>V + 12V = 0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7426" y="3778708"/>
            <a:ext cx="70790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6.94 </a:t>
            </a:r>
            <a:r>
              <a:rPr lang="en-US" sz="1400" dirty="0"/>
              <a:t>V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4741" y="4559332"/>
            <a:ext cx="70790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5.06 </a:t>
            </a:r>
            <a:r>
              <a:rPr lang="en-US" sz="1400" dirty="0"/>
              <a:t>V </a:t>
            </a:r>
          </a:p>
        </p:txBody>
      </p:sp>
    </p:spTree>
    <p:extLst>
      <p:ext uri="{BB962C8B-B14F-4D97-AF65-F5344CB8AC3E}">
        <p14:creationId xmlns:p14="http://schemas.microsoft.com/office/powerpoint/2010/main" val="38392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195943" y="154931"/>
            <a:ext cx="8706757" cy="3139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/>
              <a:t>Two i-clickers.  </a:t>
            </a:r>
          </a:p>
          <a:p>
            <a:pPr marL="0" indent="0">
              <a:spcBef>
                <a:spcPct val="50000"/>
              </a:spcBef>
            </a:pPr>
            <a:r>
              <a:rPr lang="en-US" sz="1800" dirty="0" smtClean="0"/>
              <a:t>The brightness of a light bulb is proportional to the square of the current running through bulb.  (Power consumed is P = RI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).    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The </a:t>
            </a:r>
            <a:r>
              <a:rPr lang="en-US" sz="1800" dirty="0"/>
              <a:t>circuit has three identical light bulbs each with resistance R. </a:t>
            </a:r>
            <a:endParaRPr lang="en-US" sz="1800" dirty="0" smtClean="0"/>
          </a:p>
          <a:p>
            <a:pPr>
              <a:spcBef>
                <a:spcPct val="50000"/>
              </a:spcBef>
            </a:pPr>
            <a:endParaRPr lang="en-US" sz="1800" dirty="0" smtClean="0"/>
          </a:p>
          <a:p>
            <a:pPr>
              <a:spcBef>
                <a:spcPct val="50000"/>
              </a:spcBef>
              <a:buAutoNum type="arabicParenR"/>
            </a:pPr>
            <a:r>
              <a:rPr lang="en-US" sz="1800" dirty="0" smtClean="0"/>
              <a:t>When </a:t>
            </a:r>
            <a:r>
              <a:rPr lang="en-US" sz="1800" dirty="0"/>
              <a:t>the switch is closed how will the brightness of bulbs A and B compare with </a:t>
            </a:r>
            <a:r>
              <a:rPr lang="en-US" sz="1800" dirty="0" smtClean="0"/>
              <a:t>C?</a:t>
            </a:r>
          </a:p>
          <a:p>
            <a:pPr>
              <a:spcBef>
                <a:spcPct val="50000"/>
              </a:spcBef>
              <a:buAutoNum type="arabicParenR"/>
            </a:pPr>
            <a:endParaRPr lang="en-US" sz="1800" dirty="0" smtClean="0"/>
          </a:p>
          <a:p>
            <a:pPr>
              <a:spcBef>
                <a:spcPct val="50000"/>
              </a:spcBef>
              <a:buAutoNum type="arabicParenR"/>
            </a:pPr>
            <a:r>
              <a:rPr lang="en-US" sz="1800" dirty="0" smtClean="0"/>
              <a:t>What </a:t>
            </a:r>
            <a:r>
              <a:rPr lang="en-US" sz="1800" dirty="0"/>
              <a:t>happens when the switch is opened?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3850" y="3973016"/>
            <a:ext cx="4104645" cy="2497432"/>
            <a:chOff x="484313" y="2697428"/>
            <a:chExt cx="6702425" cy="4078022"/>
          </a:xfrm>
        </p:grpSpPr>
        <p:pic>
          <p:nvPicPr>
            <p:cNvPr id="88076" name="Picture 12" descr="C:\Documents and Settings\nanowork\Desktop\Figrure 19-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5" t="11812" r="22678" b="65433"/>
            <a:stretch>
              <a:fillRect/>
            </a:stretch>
          </p:blipFill>
          <p:spPr bwMode="auto">
            <a:xfrm>
              <a:off x="484313" y="3567113"/>
              <a:ext cx="6421438" cy="3208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77" name="Picture 13" descr="C:\Documents and Settings\nanowork\Desktop\Figrure 19-2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4" t="26099" r="65169" b="57710"/>
            <a:stretch>
              <a:fillRect/>
            </a:stretch>
          </p:blipFill>
          <p:spPr bwMode="auto">
            <a:xfrm>
              <a:off x="3559301" y="3492500"/>
              <a:ext cx="2824162" cy="2000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3554538" y="4394200"/>
              <a:ext cx="0" cy="7524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>
              <a:off x="3392613" y="3649663"/>
              <a:ext cx="152400" cy="7397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3659313" y="4337050"/>
              <a:ext cx="2054225" cy="615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auto">
            <a:xfrm>
              <a:off x="2818400" y="3202273"/>
              <a:ext cx="571499" cy="589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S</a:t>
              </a:r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1382837" y="3657600"/>
              <a:ext cx="1524000" cy="589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8087" name="Oval 23"/>
            <p:cNvSpPr>
              <a:spLocks noChangeArrowheads="1"/>
            </p:cNvSpPr>
            <p:nvPr/>
          </p:nvSpPr>
          <p:spPr bwMode="auto">
            <a:xfrm>
              <a:off x="1547938" y="3746500"/>
              <a:ext cx="1306513" cy="12573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8" name="Oval 24"/>
            <p:cNvSpPr>
              <a:spLocks noChangeArrowheads="1"/>
            </p:cNvSpPr>
            <p:nvPr/>
          </p:nvSpPr>
          <p:spPr bwMode="auto">
            <a:xfrm>
              <a:off x="4532438" y="3022600"/>
              <a:ext cx="1306513" cy="12573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9" name="Oval 25"/>
            <p:cNvSpPr>
              <a:spLocks noChangeArrowheads="1"/>
            </p:cNvSpPr>
            <p:nvPr/>
          </p:nvSpPr>
          <p:spPr bwMode="auto">
            <a:xfrm>
              <a:off x="4494338" y="4483100"/>
              <a:ext cx="1306513" cy="12573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0" name="Line 26"/>
            <p:cNvSpPr>
              <a:spLocks noChangeShapeType="1"/>
            </p:cNvSpPr>
            <p:nvPr/>
          </p:nvSpPr>
          <p:spPr bwMode="auto">
            <a:xfrm flipH="1">
              <a:off x="6373938" y="3632200"/>
              <a:ext cx="0" cy="1489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4" name="Text Box 30"/>
            <p:cNvSpPr txBox="1">
              <a:spLocks noChangeArrowheads="1"/>
            </p:cNvSpPr>
            <p:nvPr/>
          </p:nvSpPr>
          <p:spPr bwMode="auto">
            <a:xfrm>
              <a:off x="493838" y="3797300"/>
              <a:ext cx="609600" cy="589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8095" name="Text Box 31"/>
            <p:cNvSpPr txBox="1">
              <a:spLocks noChangeArrowheads="1"/>
            </p:cNvSpPr>
            <p:nvPr/>
          </p:nvSpPr>
          <p:spPr bwMode="auto">
            <a:xfrm>
              <a:off x="6577138" y="3797300"/>
              <a:ext cx="609600" cy="589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8096" name="Text Box 32"/>
            <p:cNvSpPr txBox="1">
              <a:spLocks noChangeArrowheads="1"/>
            </p:cNvSpPr>
            <p:nvPr/>
          </p:nvSpPr>
          <p:spPr bwMode="auto">
            <a:xfrm>
              <a:off x="2462338" y="6172200"/>
              <a:ext cx="609600" cy="589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8097" name="Text Box 33"/>
            <p:cNvSpPr txBox="1">
              <a:spLocks noChangeArrowheads="1"/>
            </p:cNvSpPr>
            <p:nvPr/>
          </p:nvSpPr>
          <p:spPr bwMode="auto">
            <a:xfrm>
              <a:off x="4545138" y="6121400"/>
              <a:ext cx="609600" cy="589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8099" name="Text Box 35"/>
            <p:cNvSpPr txBox="1">
              <a:spLocks noChangeArrowheads="1"/>
            </p:cNvSpPr>
            <p:nvPr/>
          </p:nvSpPr>
          <p:spPr bwMode="auto">
            <a:xfrm>
              <a:off x="1306147" y="3249762"/>
              <a:ext cx="571499" cy="589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C</a:t>
              </a:r>
            </a:p>
          </p:txBody>
        </p:sp>
        <p:sp>
          <p:nvSpPr>
            <p:cNvPr id="88100" name="Text Box 36"/>
            <p:cNvSpPr txBox="1">
              <a:spLocks noChangeArrowheads="1"/>
            </p:cNvSpPr>
            <p:nvPr/>
          </p:nvSpPr>
          <p:spPr bwMode="auto">
            <a:xfrm>
              <a:off x="5628708" y="4162070"/>
              <a:ext cx="571499" cy="589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B</a:t>
              </a:r>
            </a:p>
          </p:txBody>
        </p:sp>
        <p:sp>
          <p:nvSpPr>
            <p:cNvPr id="88101" name="Text Box 37"/>
            <p:cNvSpPr txBox="1">
              <a:spLocks noChangeArrowheads="1"/>
            </p:cNvSpPr>
            <p:nvPr/>
          </p:nvSpPr>
          <p:spPr bwMode="auto">
            <a:xfrm>
              <a:off x="5654108" y="2697428"/>
              <a:ext cx="571499" cy="589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63887" y="4196129"/>
            <a:ext cx="3762102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1800" dirty="0" smtClean="0"/>
              <a:t>All the same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1800" dirty="0"/>
              <a:t>B</a:t>
            </a:r>
            <a:r>
              <a:rPr lang="en-US" sz="1800" dirty="0" smtClean="0"/>
              <a:t> is brighter than C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1800" dirty="0" smtClean="0"/>
              <a:t>C is brighter than A and B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1800" dirty="0" smtClean="0"/>
              <a:t>B and C are the same brightness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1800" dirty="0" smtClean="0"/>
              <a:t>A and B are brighter than C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35" name="Group 23"/>
          <p:cNvGrpSpPr>
            <a:grpSpLocks/>
          </p:cNvGrpSpPr>
          <p:nvPr/>
        </p:nvGrpSpPr>
        <p:grpSpPr bwMode="auto">
          <a:xfrm>
            <a:off x="2524125" y="5208588"/>
            <a:ext cx="5103813" cy="1482725"/>
            <a:chOff x="1478" y="3089"/>
            <a:chExt cx="3215" cy="934"/>
          </a:xfrm>
        </p:grpSpPr>
        <p:pic>
          <p:nvPicPr>
            <p:cNvPr id="90130" name="Picture 18" descr="J:\guthold\Physics 25\Figure 18-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7" t="39673" r="76999" b="56216"/>
            <a:stretch>
              <a:fillRect/>
            </a:stretch>
          </p:blipFill>
          <p:spPr bwMode="auto">
            <a:xfrm>
              <a:off x="1478" y="3089"/>
              <a:ext cx="3215" cy="93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</p:pic>
        <p:grpSp>
          <p:nvGrpSpPr>
            <p:cNvPr id="90133" name="Group 21"/>
            <p:cNvGrpSpPr>
              <a:grpSpLocks/>
            </p:cNvGrpSpPr>
            <p:nvPr/>
          </p:nvGrpSpPr>
          <p:grpSpPr bwMode="auto">
            <a:xfrm>
              <a:off x="2498" y="3511"/>
              <a:ext cx="1270" cy="267"/>
              <a:chOff x="1770" y="3519"/>
              <a:chExt cx="1270" cy="267"/>
            </a:xfrm>
          </p:grpSpPr>
          <p:grpSp>
            <p:nvGrpSpPr>
              <p:cNvPr id="90127" name="Group 15"/>
              <p:cNvGrpSpPr>
                <a:grpSpLocks/>
              </p:cNvGrpSpPr>
              <p:nvPr/>
            </p:nvGrpSpPr>
            <p:grpSpPr bwMode="auto">
              <a:xfrm>
                <a:off x="1770" y="3519"/>
                <a:ext cx="1270" cy="267"/>
                <a:chOff x="1626" y="3471"/>
                <a:chExt cx="1438" cy="331"/>
              </a:xfrm>
            </p:grpSpPr>
            <p:pic>
              <p:nvPicPr>
                <p:cNvPr id="90125" name="Picture 13" descr="C:\Documents and Settings\nanowork\Desktop\Figrure 19-1_2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895" t="52600" r="3043" b="41289"/>
                <a:stretch>
                  <a:fillRect/>
                </a:stretch>
              </p:blipFill>
              <p:spPr bwMode="auto">
                <a:xfrm>
                  <a:off x="2194" y="3471"/>
                  <a:ext cx="870" cy="3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126" name="Picture 14" descr="C:\Documents and Settings\nanowork\Desktop\Figrure 19-2_2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373" t="44800" r="10394" b="50488"/>
                <a:stretch>
                  <a:fillRect/>
                </a:stretch>
              </p:blipFill>
              <p:spPr bwMode="auto">
                <a:xfrm>
                  <a:off x="1626" y="3590"/>
                  <a:ext cx="763" cy="2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0131" name="Rectangle 19"/>
              <p:cNvSpPr>
                <a:spLocks noChangeArrowheads="1"/>
              </p:cNvSpPr>
              <p:nvPr/>
            </p:nvSpPr>
            <p:spPr bwMode="auto">
              <a:xfrm>
                <a:off x="2720" y="3584"/>
                <a:ext cx="80" cy="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2" name="Rectangle 20"/>
              <p:cNvSpPr>
                <a:spLocks noChangeArrowheads="1"/>
              </p:cNvSpPr>
              <p:nvPr/>
            </p:nvSpPr>
            <p:spPr bwMode="auto">
              <a:xfrm>
                <a:off x="2504" y="3584"/>
                <a:ext cx="80" cy="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4432300" y="6286500"/>
            <a:ext cx="1562100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14" name="Picture 2" descr="J:\guthold\Physics 25\Figure 18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39075" r="73416" b="31575"/>
          <a:stretch>
            <a:fillRect/>
          </a:stretch>
        </p:blipFill>
        <p:spPr bwMode="auto">
          <a:xfrm>
            <a:off x="333375" y="5437188"/>
            <a:ext cx="105092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55599" y="279400"/>
            <a:ext cx="6724470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Electromotive Force (EMF) </a:t>
            </a:r>
            <a:r>
              <a:rPr lang="en-US" dirty="0"/>
              <a:t>and </a:t>
            </a:r>
            <a:r>
              <a:rPr lang="en-US" dirty="0" smtClean="0"/>
              <a:t>Terminal Voltage</a:t>
            </a:r>
            <a:endParaRPr lang="en-US" dirty="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93700" y="939800"/>
            <a:ext cx="8509000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device such as a battery or a generator that transforms one type of energy (chemical, mechanical) into electric energy is called a </a:t>
            </a:r>
            <a:r>
              <a:rPr lang="en-US" sz="1800" b="1" dirty="0"/>
              <a:t>seat</a:t>
            </a:r>
            <a:r>
              <a:rPr lang="en-US" sz="1800" dirty="0"/>
              <a:t> or </a:t>
            </a:r>
            <a:r>
              <a:rPr lang="en-US" sz="1800" b="1" dirty="0"/>
              <a:t>source</a:t>
            </a:r>
            <a:r>
              <a:rPr lang="en-US" sz="1800" dirty="0"/>
              <a:t> of </a:t>
            </a:r>
            <a:r>
              <a:rPr lang="en-US" sz="1800" b="1" dirty="0"/>
              <a:t>electromotive force</a:t>
            </a:r>
            <a:r>
              <a:rPr lang="en-US" sz="1800" dirty="0"/>
              <a:t> or </a:t>
            </a:r>
            <a:r>
              <a:rPr lang="en-US" sz="1800" b="1" dirty="0" err="1"/>
              <a:t>emf</a:t>
            </a:r>
            <a:r>
              <a:rPr lang="en-US" sz="1800" dirty="0"/>
              <a:t>.</a:t>
            </a:r>
          </a:p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potential difference between the terminals of such a device, when no current flows to an external force, is called the </a:t>
            </a:r>
            <a:r>
              <a:rPr lang="en-US" sz="1800" b="1" dirty="0" err="1"/>
              <a:t>emf</a:t>
            </a:r>
            <a:r>
              <a:rPr lang="en-US" sz="1800" b="1" dirty="0"/>
              <a:t> of the </a:t>
            </a:r>
            <a:r>
              <a:rPr lang="en-US" sz="1800" b="1" dirty="0" smtClean="0"/>
              <a:t>source</a:t>
            </a:r>
            <a:r>
              <a:rPr lang="en-US" sz="1800" dirty="0" smtClean="0"/>
              <a:t>.  </a:t>
            </a:r>
            <a:endParaRPr lang="en-US" sz="1800" dirty="0"/>
          </a:p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Symbol is       .</a:t>
            </a:r>
            <a:endParaRPr lang="en-US" sz="1800" dirty="0"/>
          </a:p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Each </a:t>
            </a:r>
            <a:r>
              <a:rPr lang="en-US" sz="1800" dirty="0"/>
              <a:t>battery itself has a resistance that is called </a:t>
            </a:r>
            <a:r>
              <a:rPr lang="en-US" sz="1800" b="1" dirty="0"/>
              <a:t>internal resistance</a:t>
            </a:r>
            <a:r>
              <a:rPr lang="en-US" sz="1800" dirty="0"/>
              <a:t>;  it is </a:t>
            </a:r>
            <a:r>
              <a:rPr lang="en-US" sz="1800" dirty="0" smtClean="0"/>
              <a:t>designated </a:t>
            </a:r>
            <a:r>
              <a:rPr lang="en-US" sz="1800" dirty="0"/>
              <a:t>r.   </a:t>
            </a:r>
          </a:p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When </a:t>
            </a:r>
            <a:r>
              <a:rPr lang="en-US" sz="1800" dirty="0"/>
              <a:t>no current is drawn from the battery the voltage between the terminals </a:t>
            </a:r>
            <a:r>
              <a:rPr lang="en-US" sz="1800" dirty="0" smtClean="0"/>
              <a:t>equals </a:t>
            </a:r>
            <a:r>
              <a:rPr lang="en-US" sz="1800" dirty="0"/>
              <a:t>the </a:t>
            </a:r>
            <a:r>
              <a:rPr lang="en-US" sz="1800" b="1" dirty="0" err="1"/>
              <a:t>emf</a:t>
            </a:r>
            <a:r>
              <a:rPr lang="en-US" sz="1800" dirty="0"/>
              <a:t>.</a:t>
            </a:r>
          </a:p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current is drawn from the battery, there is an internal voltage drop equal to Ir.  </a:t>
            </a:r>
            <a:r>
              <a:rPr lang="en-US" sz="1800" dirty="0" smtClean="0"/>
              <a:t>Thus, </a:t>
            </a:r>
            <a:r>
              <a:rPr lang="en-US" sz="1800" dirty="0"/>
              <a:t>the terminal voltage (voltage delivered)  is</a:t>
            </a:r>
            <a:endParaRPr lang="en-US" dirty="0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864100" y="4380888"/>
            <a:ext cx="2874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 = </a:t>
            </a:r>
            <a:r>
              <a:rPr lang="en-US" sz="3600" dirty="0" smtClean="0">
                <a:latin typeface="Symbol" panose="05050102010706020507" pitchFamily="18" charset="2"/>
              </a:rPr>
              <a:t>e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/>
              <a:t>Ir</a:t>
            </a:r>
            <a:endParaRPr lang="en-US" dirty="0"/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511300" y="5778500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=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4622800" y="63627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5753100" y="6375400"/>
            <a:ext cx="11049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6 V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43714"/>
              </p:ext>
            </p:extLst>
          </p:nvPr>
        </p:nvGraphicFramePr>
        <p:xfrm>
          <a:off x="1695880" y="2557849"/>
          <a:ext cx="3540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0" name="Equation" r:id="rId8" imgW="177480" imgH="190440" progId="Equation.DSMT4">
                  <p:embed/>
                </p:oleObj>
              </mc:Choice>
              <mc:Fallback>
                <p:oleObj name="Equation" r:id="rId8" imgW="17748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880" y="2557849"/>
                        <a:ext cx="354013" cy="376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795396"/>
              </p:ext>
            </p:extLst>
          </p:nvPr>
        </p:nvGraphicFramePr>
        <p:xfrm>
          <a:off x="5524930" y="6437835"/>
          <a:ext cx="3540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1" name="Equation" r:id="rId10" imgW="177480" imgH="190440" progId="Equation.DSMT4">
                  <p:embed/>
                </p:oleObj>
              </mc:Choice>
              <mc:Fallback>
                <p:oleObj name="Equation" r:id="rId10" imgW="1774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930" y="6437835"/>
                        <a:ext cx="35401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18721</TotalTime>
  <Words>2519</Words>
  <Application>Microsoft Office PowerPoint</Application>
  <PresentationFormat>On-screen Show (4:3)</PresentationFormat>
  <Paragraphs>279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Euclid Math One</vt:lpstr>
      <vt:lpstr>Symbol</vt:lpstr>
      <vt:lpstr>Times New Roman</vt:lpstr>
      <vt:lpstr>Wingdings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Martin Guthold</dc:creator>
  <cp:lastModifiedBy>Guthold, Martin</cp:lastModifiedBy>
  <cp:revision>238</cp:revision>
  <cp:lastPrinted>2017-02-28T12:49:15Z</cp:lastPrinted>
  <dcterms:created xsi:type="dcterms:W3CDTF">2001-05-17T16:12:03Z</dcterms:created>
  <dcterms:modified xsi:type="dcterms:W3CDTF">2019-03-25T20:49:27Z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guthold@cs.unc.edu</vt:lpwstr>
  </property>
  <property fmtid="{D5CDD505-2E9C-101B-9397-08002B2CF9AE}" pid="8" name="HomePage">
    <vt:lpwstr>http://www.cs.unc.edu/~guthold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\\Buzzard\guthold\public_html\physics25</vt:lpwstr>
  </property>
</Properties>
</file>